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4"/>
    <p:sldMasterId id="2147483672" r:id="rId5"/>
    <p:sldMasterId id="2147483677" r:id="rId6"/>
    <p:sldMasterId id="2147483695" r:id="rId7"/>
  </p:sldMasterIdLst>
  <p:notesMasterIdLst>
    <p:notesMasterId r:id="rId19"/>
  </p:notesMasterIdLst>
  <p:sldIdLst>
    <p:sldId id="1171" r:id="rId8"/>
    <p:sldId id="1170" r:id="rId9"/>
    <p:sldId id="1049" r:id="rId10"/>
    <p:sldId id="1182" r:id="rId11"/>
    <p:sldId id="260" r:id="rId12"/>
    <p:sldId id="261" r:id="rId13"/>
    <p:sldId id="1176" r:id="rId14"/>
    <p:sldId id="1180" r:id="rId15"/>
    <p:sldId id="274" r:id="rId16"/>
    <p:sldId id="1181" r:id="rId17"/>
    <p:sldId id="277"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uest User" initials="GU" lastIdx="15" clrIdx="0">
    <p:extLst>
      <p:ext uri="{19B8F6BF-5375-455C-9EA6-DF929625EA0E}">
        <p15:presenceInfo xmlns:p15="http://schemas.microsoft.com/office/powerpoint/2012/main" userId="S::urn:spo:anon#2c88b76fbd05a2609ffb15f7ba1de291048be153fc09403b759fd0775cd244d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93DB96F-C4BB-4BCE-BB4B-0C1997D3ADC7}" v="362" dt="2020-06-23T17:55:31.5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9" d="100"/>
          <a:sy n="149" d="100"/>
        </p:scale>
        <p:origin x="206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6DD826-287C-40BA-AAAD-038ABEA0276D}" type="datetimeFigureOut">
              <a:rPr lang="en-US" smtClean="0"/>
              <a:t>12/12/22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433AAD7-A973-4B30-978D-F465C78519CE}" type="slidenum">
              <a:rPr lang="en-US" smtClean="0"/>
              <a:t>‹#›</a:t>
            </a:fld>
            <a:endParaRPr lang="en-US"/>
          </a:p>
        </p:txBody>
      </p:sp>
    </p:spTree>
    <p:extLst>
      <p:ext uri="{BB962C8B-B14F-4D97-AF65-F5344CB8AC3E}">
        <p14:creationId xmlns:p14="http://schemas.microsoft.com/office/powerpoint/2010/main" val="29827001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b="1" dirty="0"/>
              <a:t>This video describes how SoftVue can quantify breast density. Motivated by the importance of breast density in detection and risk assessment.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98240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1" dirty="0"/>
              <a:t>The gold standard for computerized breast density measurements is the Volpara system which estimates percent breast density from mammograms.  The limitation of Volpara is that it cannot quantify breast density, only measure the percent of the mammogram that is occupied by dense tissue where dense tissue is defined by a threshold and therefore does not take into account the variation in density of the dense tissue itself. SoftVue, on the other hand, measures such variations and quantifies them. The final density number is provided as an absolute number using the speed of sound measurement, which is unique to SoftVue.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E1B6167-7B10-49EA-B123-02F614136E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7266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952C92-FBBB-47FB-97FD-CA5B25EE3CE6}" type="slidenum">
              <a:rPr kumimoji="0" lang="en-US" sz="1200" b="0" i="0" u="none" strike="noStrike" kern="1200" cap="none" spc="0" normalizeH="0" baseline="0" noProof="0" smtClean="0">
                <a:ln>
                  <a:noFill/>
                </a:ln>
                <a:solidFill>
                  <a:srgbClr val="C0504D"/>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sz="1200" b="0" i="0" u="none" strike="noStrike" kern="1200" cap="none" spc="0" normalizeH="0" baseline="0" noProof="0">
              <a:ln>
                <a:noFill/>
              </a:ln>
              <a:solidFill>
                <a:srgbClr val="C0504D"/>
              </a:solidFill>
              <a:effectLst/>
              <a:uLnTx/>
              <a:uFillTx/>
              <a:latin typeface="Arial" charset="0"/>
              <a:ea typeface="+mn-ea"/>
              <a:cs typeface="+mn-cs"/>
            </a:endParaRPr>
          </a:p>
        </p:txBody>
      </p:sp>
      <p:sp>
        <p:nvSpPr>
          <p:cNvPr id="61442" name="Rectangle 2"/>
          <p:cNvSpPr>
            <a:spLocks noGrp="1" noRot="1" noChangeAspect="1" noChangeArrowheads="1" noTextEdit="1"/>
          </p:cNvSpPr>
          <p:nvPr>
            <p:ph type="sldImg"/>
          </p:nvPr>
        </p:nvSpPr>
        <p:spPr>
          <a:xfrm>
            <a:off x="1371600" y="1143000"/>
            <a:ext cx="4114800" cy="3086100"/>
          </a:xfrm>
          <a:ln/>
        </p:spPr>
      </p:sp>
      <p:sp>
        <p:nvSpPr>
          <p:cNvPr id="61443" name="Rectangle 3"/>
          <p:cNvSpPr>
            <a:spLocks noGrp="1" noChangeArrowheads="1"/>
          </p:cNvSpPr>
          <p:nvPr>
            <p:ph type="body" idx="1"/>
          </p:nvPr>
        </p:nvSpPr>
        <p:spPr>
          <a:noFill/>
        </p:spPr>
        <p:txBody>
          <a:bodyPr/>
          <a:lstStyle/>
          <a:p>
            <a:pPr eaLnBrk="1" hangingPunct="1"/>
            <a:r>
              <a:rPr lang="en-US"/>
              <a:t>How does SV work?</a:t>
            </a:r>
          </a:p>
          <a:p>
            <a:pPr eaLnBrk="1" hangingPunct="1"/>
            <a:endParaRPr lang="en-US"/>
          </a:p>
          <a:p>
            <a:pPr marL="0" marR="0" algn="just">
              <a:spcBef>
                <a:spcPts val="600"/>
              </a:spcBef>
              <a:spcAft>
                <a:spcPts val="0"/>
              </a:spcAft>
            </a:pPr>
            <a:r>
              <a:rPr lang="en-US" sz="1200">
                <a:effectLst/>
                <a:latin typeface="Calibri" panose="020F0502020204030204" pitchFamily="34" charset="0"/>
                <a:ea typeface="MS Mincho" panose="02020609040205080304" pitchFamily="49" charset="-128"/>
                <a:cs typeface="Times New Roman" panose="02020603050405020304" pitchFamily="18" charset="0"/>
              </a:rPr>
              <a:t>Conventional reflection ultrasound exploits differences in acoustic impedance between tissue types to provide anatomical images of breast tumors [61-62]. However, reflection is just one aspect of a multi-faceted set of acoustic signatures associated with the biomechanical properties of tissue. UST is a technique that moves beyond B-mode imaging by virtue of its transmission capabilities. The latter provides additional characterization by measuring tissue parameters such as sound speed and attenuation [63-67]. These parameters can be used to characterize lesions in a quantitative manner, a capability not available in current whole breast ultrasound systems. By merging reflection images with images of the bio-acoustic parameters of sound speed and attenuation, UST offers the possibility of exploiting differences in anatomical and physical properties of tissue to accurately differentiate cancer from normal tissue or benign disease.  UST parameters are also quantitative, which allows new consideration of second and third-order statistical image analyses, or radiomics.  Ultrasound has previously not been suitable for the burgeoning applications of radiomics due to its lack of true quantitative parameters, such as sound speed (m/sec) and attenuation (dB/cm/MHz). </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0"/>
              </a:spcAft>
            </a:pPr>
            <a:r>
              <a:rPr lang="en-US" sz="1200" b="1" i="1">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 </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p>
            <a:pPr marL="0" marR="0" algn="just">
              <a:spcBef>
                <a:spcPts val="0"/>
              </a:spcBef>
              <a:spcAft>
                <a:spcPts val="600"/>
              </a:spcAft>
            </a:pPr>
            <a:r>
              <a:rPr lang="en-US" sz="1200">
                <a:solidFill>
                  <a:srgbClr val="000000"/>
                </a:solidFill>
                <a:effectLst/>
                <a:latin typeface="Calibri" panose="020F0502020204030204" pitchFamily="34" charset="0"/>
                <a:ea typeface="MS Mincho" panose="02020609040205080304" pitchFamily="49" charset="-128"/>
                <a:cs typeface="Times New Roman" panose="02020603050405020304" pitchFamily="18" charset="0"/>
              </a:rPr>
              <a:t>SoftVue embodies a number of attributes that differentiate it from conventional US:</a:t>
            </a: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u="sng">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Water based pulse coupling</a:t>
            </a: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SoftVue utilizes a water filled imaging chamber that is kept at body temperature. Its primary purpose is to couple the sound energy between the transducer and the breast tissue.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u="sng">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Closed geometry probe</a:t>
            </a: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 circular ring transducer surrounds the breast while both are immersed in water. There is no compression of the breast since the transducer is offset from the breast with water acting as the pulse coupling agent. The closed transducer geometry allows collection of signals that pass through the entire width of the breast, a requirement for transmission imaging and the reconstruction of sound speed and attenuation images. These parameters provide quantitative information in absolute units that are tied to externals standards (km/sec and dB/cm respectively). SHOW VIDEO.</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u="sng">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Operator independence</a:t>
            </a: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Unlike mammography and other ABUS systems, multiple positionings are not required for larger breasts. Once the patient is positioned on the table (REFRE TO FIGURE), the operator simply presses the button and the exam is performed automatically without further intervention from the operator.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u="sng">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Scan time</a:t>
            </a: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SoftVue scan time is 1 to 2 minutes per breast (depending on breast size).  This scan duration minimizes intra-slice and inter-slice motion artifacts. </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u="sng">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Image reconstruction time</a:t>
            </a: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Reconstruction time for a bilateral breast exam 15 - 30 minutes depending on the size of the breast.</a:t>
            </a:r>
          </a:p>
          <a:p>
            <a:pPr marL="342900" marR="0" lvl="0" indent="-342900" algn="just">
              <a:spcBef>
                <a:spcPts val="600"/>
              </a:spcBef>
              <a:spcAft>
                <a:spcPts val="0"/>
              </a:spcAft>
              <a:buFont typeface="Symbol" panose="05050102010706020507" pitchFamily="18" charset="2"/>
              <a:buChar char=""/>
              <a:tabLst>
                <a:tab pos="228600" algn="l"/>
                <a:tab pos="457200" algn="l"/>
              </a:tabLs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 attributes: REFER TO BULLET POINTS.</a:t>
            </a:r>
            <a:endParaRPr lang="en-US" sz="120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40026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13" tIns="46507" rIns="93013" bIns="46507" anchor="b"/>
          <a:lstStyle/>
          <a:p>
            <a:pPr marL="0" marR="0" lvl="0" indent="0" algn="r" defTabSz="966788" rtl="0" eaLnBrk="1" fontAlgn="base" latinLnBrk="0" hangingPunct="1">
              <a:lnSpc>
                <a:spcPct val="100000"/>
              </a:lnSpc>
              <a:spcBef>
                <a:spcPct val="0"/>
              </a:spcBef>
              <a:spcAft>
                <a:spcPct val="0"/>
              </a:spcAft>
              <a:buClrTx/>
              <a:buSzTx/>
              <a:buFontTx/>
              <a:buNone/>
              <a:tabLst/>
              <a:defRPr/>
            </a:pPr>
            <a:fld id="{A5A598F5-077F-4D61-819E-7463EB036654}" type="slidenum">
              <a:rPr kumimoji="0" lang="en-US" sz="1300" b="1" i="0" u="none" strike="noStrike" kern="1200" cap="none" spc="0" normalizeH="0" baseline="0" noProof="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4</a:t>
            </a:fld>
            <a:endParaRPr kumimoji="0" lang="en-US" sz="1300" b="1" i="0" u="none" strike="noStrike" kern="1200" cap="none" spc="0" normalizeH="0" baseline="0" noProof="0">
              <a:ln>
                <a:noFill/>
              </a:ln>
              <a:solidFill>
                <a:srgbClr val="000000"/>
              </a:solidFill>
              <a:effectLst/>
              <a:uLnTx/>
              <a:uFillTx/>
              <a:latin typeface="Arial" charset="0"/>
              <a:ea typeface="+mn-ea"/>
              <a:cs typeface="+mn-cs"/>
            </a:endParaRPr>
          </a:p>
        </p:txBody>
      </p:sp>
      <p:sp>
        <p:nvSpPr>
          <p:cNvPr id="79874" name="Rectangle 2"/>
          <p:cNvSpPr>
            <a:spLocks noGrp="1" noRot="1" noChangeAspect="1" noChangeArrowheads="1" noTextEdit="1"/>
          </p:cNvSpPr>
          <p:nvPr>
            <p:ph type="sldImg"/>
          </p:nvPr>
        </p:nvSpPr>
        <p:spPr bwMode="auto">
          <a:xfrm>
            <a:off x="1371600" y="1143000"/>
            <a:ext cx="4114800" cy="3086100"/>
          </a:xfrm>
          <a:noFill/>
          <a:ln>
            <a:solidFill>
              <a:srgbClr val="000000"/>
            </a:solidFill>
            <a:miter lim="800000"/>
            <a:headEnd/>
            <a:tailEnd/>
          </a:ln>
        </p:spPr>
      </p:sp>
      <p:sp>
        <p:nvSpPr>
          <p:cNvPr id="79875" name="Rectangle 3"/>
          <p:cNvSpPr>
            <a:spLocks noGrp="1" noChangeArrowheads="1"/>
          </p:cNvSpPr>
          <p:nvPr>
            <p:ph type="body" idx="1"/>
          </p:nvPr>
        </p:nvSpPr>
        <p:spPr bwMode="auto">
          <a:xfrm>
            <a:off x="698500" y="4410075"/>
            <a:ext cx="5600700" cy="4178300"/>
          </a:xfrm>
          <a:noFill/>
        </p:spPr>
        <p:txBody>
          <a:bodyPr wrap="square" numCol="1" anchor="t" anchorCtr="0" compatLnSpc="1">
            <a:prstTxWarp prst="textNoShape">
              <a:avLst/>
            </a:prstTxWarp>
          </a:bodyPr>
          <a:lstStyle/>
          <a:p>
            <a:pPr eaLnBrk="1" hangingPunct="1"/>
            <a:r>
              <a:rPr lang="en-US">
                <a:latin typeface="Arial" charset="0"/>
              </a:rPr>
              <a:t>Steeper risk gradient may be possible because UST</a:t>
            </a:r>
            <a:r>
              <a:rPr lang="en-US" baseline="0">
                <a:latin typeface="Arial" charset="0"/>
              </a:rPr>
              <a:t> is</a:t>
            </a:r>
            <a:r>
              <a:rPr lang="en-US">
                <a:latin typeface="Arial" charset="0"/>
              </a:rPr>
              <a:t> 3D + Quantitative</a:t>
            </a:r>
            <a:r>
              <a:rPr lang="en-US" baseline="0">
                <a:latin typeface="Arial" charset="0"/>
              </a:rPr>
              <a:t> + more closely linked to density, unlike mammography which is tied to X-ray absorption properties, 2 D projections and percentages. </a:t>
            </a:r>
            <a:endParaRPr lang="en-US">
              <a:latin typeface="Arial" charset="0"/>
            </a:endParaRPr>
          </a:p>
          <a:p>
            <a:pPr eaLnBrk="1" hangingPunct="1"/>
            <a:endParaRPr lang="en-US">
              <a:latin typeface="Arial" charset="0"/>
            </a:endParaRPr>
          </a:p>
        </p:txBody>
      </p:sp>
    </p:spTree>
    <p:extLst>
      <p:ext uri="{BB962C8B-B14F-4D97-AF65-F5344CB8AC3E}">
        <p14:creationId xmlns:p14="http://schemas.microsoft.com/office/powerpoint/2010/main" val="26621307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now describe the methods used.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06322-7818-4F68-A23F-4BE670D65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6363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Typical example of Volpara output. Showing the various parameters that characterize the breast.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BD06322-7818-4F68-A23F-4BE670D6535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53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7"/>
          <p:cNvSpPr txBox="1">
            <a:spLocks noGrp="1" noChangeArrowheads="1"/>
          </p:cNvSpPr>
          <p:nvPr/>
        </p:nvSpPr>
        <p:spPr bwMode="auto">
          <a:xfrm>
            <a:off x="3963988" y="8818563"/>
            <a:ext cx="3032125" cy="463550"/>
          </a:xfrm>
          <a:prstGeom prst="rect">
            <a:avLst/>
          </a:prstGeom>
          <a:noFill/>
          <a:ln w="9525">
            <a:noFill/>
            <a:miter lim="800000"/>
            <a:headEnd/>
            <a:tailEnd/>
          </a:ln>
        </p:spPr>
        <p:txBody>
          <a:bodyPr lIns="93013" tIns="46507" rIns="93013" bIns="46507" anchor="b"/>
          <a:lstStyle/>
          <a:p>
            <a:pPr marL="0" marR="0" lvl="0" indent="0" algn="r" defTabSz="966788" rtl="0" eaLnBrk="1" fontAlgn="base" latinLnBrk="0" hangingPunct="1">
              <a:lnSpc>
                <a:spcPct val="100000"/>
              </a:lnSpc>
              <a:spcBef>
                <a:spcPct val="0"/>
              </a:spcBef>
              <a:spcAft>
                <a:spcPct val="0"/>
              </a:spcAft>
              <a:buClrTx/>
              <a:buSzTx/>
              <a:buFontTx/>
              <a:buNone/>
              <a:tabLst/>
              <a:defRPr/>
            </a:pPr>
            <a:fld id="{A5A598F5-077F-4D61-819E-7463EB036654}" type="slidenum">
              <a:rPr kumimoji="0" lang="en-US" sz="1300" b="1" i="0" u="none" strike="noStrike" kern="1200" cap="none" spc="0" normalizeH="0" baseline="0" noProof="0">
                <a:ln>
                  <a:noFill/>
                </a:ln>
                <a:solidFill>
                  <a:srgbClr val="000000"/>
                </a:solidFill>
                <a:effectLst/>
                <a:uLnTx/>
                <a:uFillTx/>
                <a:latin typeface="Arial" charset="0"/>
                <a:ea typeface="+mn-ea"/>
                <a:cs typeface="+mn-cs"/>
              </a:rPr>
              <a:pPr marL="0" marR="0" lvl="0" indent="0" algn="r" defTabSz="966788" rtl="0" eaLnBrk="1" fontAlgn="base" latinLnBrk="0" hangingPunct="1">
                <a:lnSpc>
                  <a:spcPct val="100000"/>
                </a:lnSpc>
                <a:spcBef>
                  <a:spcPct val="0"/>
                </a:spcBef>
                <a:spcAft>
                  <a:spcPct val="0"/>
                </a:spcAft>
                <a:buClrTx/>
                <a:buSzTx/>
                <a:buFontTx/>
                <a:buNone/>
                <a:tabLst/>
                <a:defRPr/>
              </a:pPr>
              <a:t>7</a:t>
            </a:fld>
            <a:endParaRPr kumimoji="0" lang="en-US" sz="1300" b="1" i="0" u="none" strike="noStrike" kern="1200" cap="none" spc="0" normalizeH="0" baseline="0" noProof="0">
              <a:ln>
                <a:noFill/>
              </a:ln>
              <a:solidFill>
                <a:srgbClr val="000000"/>
              </a:solidFill>
              <a:effectLst/>
              <a:uLnTx/>
              <a:uFillTx/>
              <a:latin typeface="Arial" charset="0"/>
              <a:ea typeface="+mn-ea"/>
              <a:cs typeface="+mn-cs"/>
            </a:endParaRPr>
          </a:p>
        </p:txBody>
      </p:sp>
      <p:sp>
        <p:nvSpPr>
          <p:cNvPr id="79874"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79875" name="Rectangle 3"/>
          <p:cNvSpPr>
            <a:spLocks noGrp="1" noChangeArrowheads="1"/>
          </p:cNvSpPr>
          <p:nvPr>
            <p:ph type="body" idx="1"/>
          </p:nvPr>
        </p:nvSpPr>
        <p:spPr bwMode="auto">
          <a:xfrm>
            <a:off x="698500" y="4410075"/>
            <a:ext cx="5600700" cy="4178300"/>
          </a:xfrm>
          <a:noFill/>
        </p:spPr>
        <p:txBody>
          <a:bodyPr wrap="square" numCol="1" anchor="t" anchorCtr="0" compatLnSpc="1">
            <a:prstTxWarp prst="textNoShape">
              <a:avLst/>
            </a:prstTxWarp>
          </a:bodyPr>
          <a:lstStyle/>
          <a:p>
            <a:pPr eaLnBrk="1" hangingPunct="1"/>
            <a:r>
              <a:rPr lang="en-US" dirty="0">
                <a:latin typeface="Arial" charset="0"/>
              </a:rPr>
              <a:t>Steeper risk gradient may be possible because UST</a:t>
            </a:r>
            <a:r>
              <a:rPr lang="en-US" baseline="0" dirty="0">
                <a:latin typeface="Arial" charset="0"/>
              </a:rPr>
              <a:t> is</a:t>
            </a:r>
            <a:r>
              <a:rPr lang="en-US" dirty="0">
                <a:latin typeface="Arial" charset="0"/>
              </a:rPr>
              <a:t> 3D + Quantitative</a:t>
            </a:r>
            <a:r>
              <a:rPr lang="en-US" baseline="0" dirty="0">
                <a:latin typeface="Arial" charset="0"/>
              </a:rPr>
              <a:t> + more closely linked to density, unlike mammography which is tied to X-ray absorption properties, 2 D projections and percentages. </a:t>
            </a:r>
            <a:endParaRPr lang="en-US" dirty="0">
              <a:latin typeface="Arial" charset="0"/>
            </a:endParaRPr>
          </a:p>
          <a:p>
            <a:pPr eaLnBrk="1" hangingPunct="1"/>
            <a:endParaRPr lang="en-US" dirty="0">
              <a:latin typeface="Arial" charset="0"/>
            </a:endParaRPr>
          </a:p>
        </p:txBody>
      </p:sp>
    </p:spTree>
    <p:extLst>
      <p:ext uri="{BB962C8B-B14F-4D97-AF65-F5344CB8AC3E}">
        <p14:creationId xmlns:p14="http://schemas.microsoft.com/office/powerpoint/2010/main" val="288194029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jpeg"/><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grpSp>
        <p:nvGrpSpPr>
          <p:cNvPr id="10" name="Group 9"/>
          <p:cNvGrpSpPr/>
          <p:nvPr/>
        </p:nvGrpSpPr>
        <p:grpSpPr>
          <a:xfrm>
            <a:off x="0" y="3649620"/>
            <a:ext cx="9144000" cy="3199495"/>
            <a:chOff x="0" y="4136199"/>
            <a:chExt cx="10058400" cy="3626095"/>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136199"/>
              <a:ext cx="10058400" cy="3626095"/>
            </a:xfrm>
            <a:prstGeom prst="rect">
              <a:avLst/>
            </a:prstGeom>
          </p:spPr>
        </p:pic>
        <p:sp>
          <p:nvSpPr>
            <p:cNvPr id="9" name="Rectangle 8"/>
            <p:cNvSpPr/>
            <p:nvPr/>
          </p:nvSpPr>
          <p:spPr>
            <a:xfrm>
              <a:off x="7091464" y="4136199"/>
              <a:ext cx="1488332" cy="7859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3272"/>
              <a:endParaRPr lang="en-US" sz="1350">
                <a:solidFill>
                  <a:prstClr val="white"/>
                </a:solidFill>
              </a:endParaRPr>
            </a:p>
          </p:txBody>
        </p:sp>
      </p:grpSp>
      <p:sp>
        <p:nvSpPr>
          <p:cNvPr id="8" name="Rectangle 7"/>
          <p:cNvSpPr/>
          <p:nvPr/>
        </p:nvSpPr>
        <p:spPr>
          <a:xfrm>
            <a:off x="97296" y="60118"/>
            <a:ext cx="8984820" cy="12789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1324" tIns="30662" rIns="61324" bIns="30662" rtlCol="0" anchor="ctr"/>
          <a:lstStyle/>
          <a:p>
            <a:pPr algn="ctr" defTabSz="683272"/>
            <a:endParaRPr lang="en-US" sz="1350">
              <a:solidFill>
                <a:prstClr val="white"/>
              </a:solidFill>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6438" y="193773"/>
            <a:ext cx="3325091" cy="3849220"/>
          </a:xfrm>
          <a:prstGeom prst="rect">
            <a:avLst/>
          </a:prstGeom>
        </p:spPr>
      </p:pic>
      <p:sp>
        <p:nvSpPr>
          <p:cNvPr id="3" name="Subtitle 2"/>
          <p:cNvSpPr>
            <a:spLocks noGrp="1"/>
          </p:cNvSpPr>
          <p:nvPr>
            <p:ph type="subTitle" idx="1" hasCustomPrompt="1"/>
          </p:nvPr>
        </p:nvSpPr>
        <p:spPr>
          <a:xfrm>
            <a:off x="1160706" y="3565398"/>
            <a:ext cx="6858000" cy="331864"/>
          </a:xfrm>
        </p:spPr>
        <p:txBody>
          <a:bodyPr>
            <a:spAutoFit/>
          </a:bodyPr>
          <a:lstStyle>
            <a:lvl1pPr marL="0" indent="0" algn="ctr">
              <a:buNone/>
              <a:defRPr sz="1800" baseline="0"/>
            </a:lvl1pPr>
            <a:lvl2pPr marL="337283" indent="0" algn="ctr">
              <a:buNone/>
              <a:defRPr sz="1500"/>
            </a:lvl2pPr>
            <a:lvl3pPr marL="674569" indent="0" algn="ctr">
              <a:buNone/>
              <a:defRPr sz="1350"/>
            </a:lvl3pPr>
            <a:lvl4pPr marL="1011848" indent="0" algn="ctr">
              <a:buNone/>
              <a:defRPr sz="1200"/>
            </a:lvl4pPr>
            <a:lvl5pPr marL="1349127" indent="0" algn="ctr">
              <a:buNone/>
              <a:defRPr sz="1200"/>
            </a:lvl5pPr>
            <a:lvl6pPr marL="1686407" indent="0" algn="ctr">
              <a:buNone/>
              <a:defRPr sz="1200"/>
            </a:lvl6pPr>
            <a:lvl7pPr marL="2023688" indent="0" algn="ctr">
              <a:buNone/>
              <a:defRPr sz="1200"/>
            </a:lvl7pPr>
            <a:lvl8pPr marL="2360971" indent="0" algn="ctr">
              <a:buNone/>
              <a:defRPr sz="1200"/>
            </a:lvl8pPr>
            <a:lvl9pPr marL="2698252" indent="0" algn="ctr">
              <a:buNone/>
              <a:defRPr sz="1200"/>
            </a:lvl9pPr>
          </a:lstStyle>
          <a:p>
            <a:r>
              <a:rPr lang="en-US"/>
              <a:t>Slide Deck Title</a:t>
            </a:r>
          </a:p>
        </p:txBody>
      </p:sp>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1505" y="2298901"/>
            <a:ext cx="4156364" cy="941294"/>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19348" y="4566437"/>
            <a:ext cx="2308618" cy="1662612"/>
          </a:xfrm>
          <a:prstGeom prst="rect">
            <a:avLst/>
          </a:prstGeom>
        </p:spPr>
      </p:pic>
      <p:sp>
        <p:nvSpPr>
          <p:cNvPr id="17" name="Text Placeholder 16"/>
          <p:cNvSpPr>
            <a:spLocks noGrp="1"/>
          </p:cNvSpPr>
          <p:nvPr>
            <p:ph type="body" sz="quarter" idx="10" hasCustomPrompt="1"/>
          </p:nvPr>
        </p:nvSpPr>
        <p:spPr>
          <a:xfrm>
            <a:off x="504246" y="803305"/>
            <a:ext cx="2582077" cy="433719"/>
          </a:xfrm>
        </p:spPr>
        <p:txBody>
          <a:bodyPr/>
          <a:lstStyle>
            <a:lvl1pPr marL="0" indent="0">
              <a:buNone/>
              <a:defRPr sz="1350" i="1"/>
            </a:lvl1pPr>
          </a:lstStyle>
          <a:p>
            <a:pPr lvl="0"/>
            <a:r>
              <a:rPr lang="en-US"/>
              <a:t>Date</a:t>
            </a:r>
          </a:p>
        </p:txBody>
      </p:sp>
    </p:spTree>
    <p:extLst>
      <p:ext uri="{BB962C8B-B14F-4D97-AF65-F5344CB8AC3E}">
        <p14:creationId xmlns:p14="http://schemas.microsoft.com/office/powerpoint/2010/main" val="195436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13597" y="118837"/>
            <a:ext cx="7437238" cy="954083"/>
          </a:xfrm>
        </p:spPr>
        <p:txBody>
          <a:bodyPr>
            <a:normAutofit/>
          </a:bodyPr>
          <a:lstStyle>
            <a:lvl1pPr>
              <a:defRPr sz="2700"/>
            </a:lvl1pPr>
          </a:lstStyle>
          <a:p>
            <a:r>
              <a:rPr lang="en-US"/>
              <a:t>Click to edit Master title style</a:t>
            </a:r>
          </a:p>
        </p:txBody>
      </p:sp>
      <p:sp>
        <p:nvSpPr>
          <p:cNvPr id="12" name="Slide Number Placeholder 11"/>
          <p:cNvSpPr>
            <a:spLocks noGrp="1"/>
          </p:cNvSpPr>
          <p:nvPr>
            <p:ph type="sldNum" sz="quarter" idx="10"/>
          </p:nvPr>
        </p:nvSpPr>
        <p:spPr/>
        <p:txBody>
          <a:bodyPr/>
          <a:lstStyle/>
          <a:p>
            <a:fld id="{98983377-67BE-4D38-BE26-BBA81F93C943}" type="slidenum">
              <a:rPr lang="en-US" smtClean="0">
                <a:solidFill>
                  <a:prstClr val="black">
                    <a:tint val="75000"/>
                  </a:prstClr>
                </a:solidFill>
              </a:rPr>
              <a:pPr/>
              <a:t>‹#›</a:t>
            </a:fld>
            <a:endParaRPr lang="en-US">
              <a:solidFill>
                <a:prstClr val="black">
                  <a:tint val="75000"/>
                </a:prstClr>
              </a:solidFill>
            </a:endParaRPr>
          </a:p>
        </p:txBody>
      </p:sp>
      <p:sp>
        <p:nvSpPr>
          <p:cNvPr id="14" name="Text Placeholder 13"/>
          <p:cNvSpPr>
            <a:spLocks noGrp="1"/>
          </p:cNvSpPr>
          <p:nvPr>
            <p:ph type="body" sz="quarter" idx="11"/>
          </p:nvPr>
        </p:nvSpPr>
        <p:spPr>
          <a:xfrm>
            <a:off x="203413" y="1072903"/>
            <a:ext cx="8799111" cy="5107022"/>
          </a:xfrm>
        </p:spPr>
        <p:txBody>
          <a:bodyPr>
            <a:noAutofit/>
          </a:bodyPr>
          <a:lstStyle>
            <a:lvl1pPr>
              <a:defRPr sz="1275"/>
            </a:lvl1pPr>
            <a:lvl2pPr>
              <a:buSzPct val="70000"/>
              <a:defRPr sz="1275"/>
            </a:lvl2pPr>
            <a:lvl3pPr>
              <a:defRPr sz="1275"/>
            </a:lvl3pPr>
            <a:lvl4pPr>
              <a:defRPr sz="1275"/>
            </a:lvl4pPr>
            <a:lvl5pPr>
              <a:defRPr sz="1275"/>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393759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E54985C-0E51-4D20-9106-F4DBC465C694}" type="slidenum">
              <a:rPr lang="en-US"/>
              <a:pPr>
                <a:defRPr/>
              </a:pPr>
              <a:t>‹#›</a:t>
            </a:fld>
            <a:endParaRPr lang="en-US"/>
          </a:p>
        </p:txBody>
      </p:sp>
    </p:spTree>
    <p:extLst>
      <p:ext uri="{BB962C8B-B14F-4D97-AF65-F5344CB8AC3E}">
        <p14:creationId xmlns:p14="http://schemas.microsoft.com/office/powerpoint/2010/main" val="214464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402"/>
            <a:ext cx="7772400" cy="1470025"/>
          </a:xfrm>
        </p:spPr>
        <p:txBody>
          <a:bodyPr/>
          <a:lstStyle>
            <a:lvl1pPr>
              <a:defRPr>
                <a:solidFill>
                  <a:schemeClr val="bg1">
                    <a:lumMod val="65000"/>
                  </a:schemeClr>
                </a:solidFill>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lumMod val="60000"/>
                    <a:lumOff val="4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Slide Number Placeholder 5"/>
          <p:cNvSpPr>
            <a:spLocks noGrp="1"/>
          </p:cNvSpPr>
          <p:nvPr>
            <p:ph type="sldNum" sz="quarter" idx="10"/>
          </p:nvPr>
        </p:nvSpPr>
        <p:spPr/>
        <p:txBody>
          <a:bodyPr/>
          <a:lstStyle>
            <a:lvl1pPr>
              <a:defRPr/>
            </a:lvl1pPr>
          </a:lstStyle>
          <a:p>
            <a:pPr>
              <a:defRPr/>
            </a:pPr>
            <a:fld id="{16871FA2-0122-42C6-9C06-FE4E232EE41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4010014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2133602"/>
            <a:ext cx="8229600" cy="3840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31B29CFC-E9AE-4152-92F8-5373232807C1}"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4833581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2133601"/>
            <a:ext cx="4038600" cy="3352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2133601"/>
            <a:ext cx="4038600" cy="3352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9CF30D0B-00A4-4A5F-9F2A-F09DC7FDBB48}"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114385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752600"/>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392362"/>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752600"/>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392362"/>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637C7316-F40F-46C0-A8E4-6D53CC2145E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943172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1C3DD596-7CB8-4B7F-9914-F49F70F4559D}"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5423841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611CC7D4-3ED8-48BA-8FAA-E06720ED7028}"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12409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1219202"/>
            <a:ext cx="3008313" cy="59931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1219202"/>
            <a:ext cx="5111750" cy="490696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981200"/>
            <a:ext cx="3008313" cy="15240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CC3A5DB-EFBA-471B-835D-60A738B64B43}"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383725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276600" y="4645025"/>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3276600" y="457200"/>
            <a:ext cx="5486400" cy="4114800"/>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3276600" y="5211763"/>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3"/>
          <p:cNvSpPr>
            <a:spLocks noGrp="1"/>
          </p:cNvSpPr>
          <p:nvPr>
            <p:ph type="dt" sz="half" idx="10"/>
          </p:nvPr>
        </p:nvSpPr>
        <p:spPr>
          <a:xfrm>
            <a:off x="457200" y="6356352"/>
            <a:ext cx="2133600" cy="365125"/>
          </a:xfrm>
          <a:prstGeom prst="rect">
            <a:avLst/>
          </a:prstGeom>
        </p:spPr>
        <p:txBody>
          <a:bodyPr/>
          <a:lstStyle>
            <a:lvl1pPr>
              <a:defRPr/>
            </a:lvl1pPr>
          </a:lstStyle>
          <a:p>
            <a:pPr>
              <a:defRPr/>
            </a:pPr>
            <a:endParaRPr lang="en-US">
              <a:solidFill>
                <a:prstClr val="black"/>
              </a:solidFill>
              <a:cs typeface="Arial" charset="0"/>
            </a:endParaRPr>
          </a:p>
        </p:txBody>
      </p:sp>
      <p:sp>
        <p:nvSpPr>
          <p:cNvPr id="6" name="Slide Number Placeholder 5"/>
          <p:cNvSpPr>
            <a:spLocks noGrp="1"/>
          </p:cNvSpPr>
          <p:nvPr>
            <p:ph type="sldNum" sz="quarter" idx="11"/>
          </p:nvPr>
        </p:nvSpPr>
        <p:spPr/>
        <p:txBody>
          <a:bodyPr/>
          <a:lstStyle>
            <a:lvl1pPr>
              <a:defRPr/>
            </a:lvl1pPr>
          </a:lstStyle>
          <a:p>
            <a:pPr>
              <a:defRPr/>
            </a:pPr>
            <a:fld id="{86B0FD21-9B35-42CF-B2BB-8ECEB7EB10F4}"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127253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ED66864-AB05-4B52-BAB3-2BEBA52B279B}" type="slidenum">
              <a:rPr lang="en-US"/>
              <a:pPr>
                <a:defRPr/>
              </a:pPr>
              <a:t>‹#›</a:t>
            </a:fld>
            <a:endParaRPr lang="en-US"/>
          </a:p>
        </p:txBody>
      </p:sp>
    </p:spTree>
    <p:extLst>
      <p:ext uri="{BB962C8B-B14F-4D97-AF65-F5344CB8AC3E}">
        <p14:creationId xmlns:p14="http://schemas.microsoft.com/office/powerpoint/2010/main" val="11974732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F264B6A-30AC-433C-BD7C-8B69F1942E2B}" type="slidenum">
              <a:rPr lang="en-US"/>
              <a:pPr>
                <a:defRPr/>
              </a:pPr>
              <a:t>‹#›</a:t>
            </a:fld>
            <a:endParaRPr lang="en-US"/>
          </a:p>
        </p:txBody>
      </p:sp>
    </p:spTree>
    <p:extLst>
      <p:ext uri="{BB962C8B-B14F-4D97-AF65-F5344CB8AC3E}">
        <p14:creationId xmlns:p14="http://schemas.microsoft.com/office/powerpoint/2010/main" val="11208234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54445D-8B16-4C51-85BE-5CFA3C6EE964}" type="slidenum">
              <a:rPr lang="en-US"/>
              <a:pPr>
                <a:defRPr/>
              </a:pPr>
              <a:t>‹#›</a:t>
            </a:fld>
            <a:endParaRPr lang="en-US"/>
          </a:p>
        </p:txBody>
      </p:sp>
    </p:spTree>
    <p:extLst>
      <p:ext uri="{BB962C8B-B14F-4D97-AF65-F5344CB8AC3E}">
        <p14:creationId xmlns:p14="http://schemas.microsoft.com/office/powerpoint/2010/main" val="36774336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F6856D0-7319-4470-BA7E-E42BFFBDFE67}" type="slidenum">
              <a:rPr lang="en-US"/>
              <a:pPr>
                <a:defRPr/>
              </a:pPr>
              <a:t>‹#›</a:t>
            </a:fld>
            <a:endParaRPr lang="en-US"/>
          </a:p>
        </p:txBody>
      </p:sp>
    </p:spTree>
    <p:extLst>
      <p:ext uri="{BB962C8B-B14F-4D97-AF65-F5344CB8AC3E}">
        <p14:creationId xmlns:p14="http://schemas.microsoft.com/office/powerpoint/2010/main" val="7297918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0D72BE8-FF04-40EE-9C0E-EA7B10C467F5}" type="slidenum">
              <a:rPr lang="en-US"/>
              <a:pPr>
                <a:defRPr/>
              </a:pPr>
              <a:t>‹#›</a:t>
            </a:fld>
            <a:endParaRPr lang="en-US"/>
          </a:p>
        </p:txBody>
      </p:sp>
    </p:spTree>
    <p:extLst>
      <p:ext uri="{BB962C8B-B14F-4D97-AF65-F5344CB8AC3E}">
        <p14:creationId xmlns:p14="http://schemas.microsoft.com/office/powerpoint/2010/main" val="24481985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BAF7F33-20F3-4963-A657-8CEA91FDE321}" type="slidenum">
              <a:rPr lang="en-US"/>
              <a:pPr>
                <a:defRPr/>
              </a:pPr>
              <a:t>‹#›</a:t>
            </a:fld>
            <a:endParaRPr lang="en-US"/>
          </a:p>
        </p:txBody>
      </p:sp>
    </p:spTree>
    <p:extLst>
      <p:ext uri="{BB962C8B-B14F-4D97-AF65-F5344CB8AC3E}">
        <p14:creationId xmlns:p14="http://schemas.microsoft.com/office/powerpoint/2010/main" val="10090696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5EBFEF0-F8B1-42DC-8595-BD5EC4D7431E}" type="slidenum">
              <a:rPr lang="en-US"/>
              <a:pPr>
                <a:defRPr/>
              </a:pPr>
              <a:t>‹#›</a:t>
            </a:fld>
            <a:endParaRPr lang="en-US"/>
          </a:p>
        </p:txBody>
      </p:sp>
    </p:spTree>
    <p:extLst>
      <p:ext uri="{BB962C8B-B14F-4D97-AF65-F5344CB8AC3E}">
        <p14:creationId xmlns:p14="http://schemas.microsoft.com/office/powerpoint/2010/main" val="202024516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E9CADC-4D90-4390-B82F-BB74A24A69F1}" type="slidenum">
              <a:rPr lang="en-US"/>
              <a:pPr>
                <a:defRPr/>
              </a:pPr>
              <a:t>‹#›</a:t>
            </a:fld>
            <a:endParaRPr lang="en-US"/>
          </a:p>
        </p:txBody>
      </p:sp>
    </p:spTree>
    <p:extLst>
      <p:ext uri="{BB962C8B-B14F-4D97-AF65-F5344CB8AC3E}">
        <p14:creationId xmlns:p14="http://schemas.microsoft.com/office/powerpoint/2010/main" val="306135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6DD34DB-E896-41E4-BD93-210FC9A3B3D0}" type="slidenum">
              <a:rPr lang="en-US"/>
              <a:pPr>
                <a:defRPr/>
              </a:pPr>
              <a:t>‹#›</a:t>
            </a:fld>
            <a:endParaRPr lang="en-US"/>
          </a:p>
        </p:txBody>
      </p:sp>
    </p:spTree>
    <p:extLst>
      <p:ext uri="{BB962C8B-B14F-4D97-AF65-F5344CB8AC3E}">
        <p14:creationId xmlns:p14="http://schemas.microsoft.com/office/powerpoint/2010/main" val="40502239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DC5CBB-3B5D-431A-996E-DC4502B6FAB5}" type="slidenum">
              <a:rPr lang="en-US"/>
              <a:pPr>
                <a:defRPr/>
              </a:pPr>
              <a:t>‹#›</a:t>
            </a:fld>
            <a:endParaRPr lang="en-US"/>
          </a:p>
        </p:txBody>
      </p:sp>
    </p:spTree>
    <p:extLst>
      <p:ext uri="{BB962C8B-B14F-4D97-AF65-F5344CB8AC3E}">
        <p14:creationId xmlns:p14="http://schemas.microsoft.com/office/powerpoint/2010/main" val="7047977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28602"/>
            <a:ext cx="2057400" cy="5897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28602"/>
            <a:ext cx="6019800" cy="58975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D51E25-08E8-46AC-A984-C70149FEF367}" type="slidenum">
              <a:rPr lang="en-US"/>
              <a:pPr>
                <a:defRPr/>
              </a:pPr>
              <a:t>‹#›</a:t>
            </a:fld>
            <a:endParaRPr lang="en-US"/>
          </a:p>
        </p:txBody>
      </p:sp>
    </p:spTree>
    <p:extLst>
      <p:ext uri="{BB962C8B-B14F-4D97-AF65-F5344CB8AC3E}">
        <p14:creationId xmlns:p14="http://schemas.microsoft.com/office/powerpoint/2010/main" val="27665461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a:t>Click to edit Master title style</a:t>
            </a:r>
          </a:p>
        </p:txBody>
      </p:sp>
      <p:sp>
        <p:nvSpPr>
          <p:cNvPr id="3" name="Text Placeholder 2"/>
          <p:cNvSpPr>
            <a:spLocks noGrp="1"/>
          </p:cNvSpPr>
          <p:nvPr>
            <p:ph type="body" sz="half" idx="1"/>
          </p:nvPr>
        </p:nvSpPr>
        <p:spPr>
          <a:xfrm>
            <a:off x="457200" y="1600202"/>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2"/>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95C33D-D974-4159-9E54-D25B1508A286}" type="slidenum">
              <a:rPr lang="en-US"/>
              <a:pPr>
                <a:defRPr/>
              </a:pPr>
              <a:t>‹#›</a:t>
            </a:fld>
            <a:endParaRPr lang="en-US"/>
          </a:p>
        </p:txBody>
      </p:sp>
    </p:spTree>
    <p:extLst>
      <p:ext uri="{BB962C8B-B14F-4D97-AF65-F5344CB8AC3E}">
        <p14:creationId xmlns:p14="http://schemas.microsoft.com/office/powerpoint/2010/main" val="1223795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lstStyle/>
          <a:p>
            <a:r>
              <a:rPr lang="en-US"/>
              <a:t>Click to edit Master title style</a:t>
            </a:r>
          </a:p>
        </p:txBody>
      </p:sp>
      <p:sp>
        <p:nvSpPr>
          <p:cNvPr id="3" name="Table Placeholder 2"/>
          <p:cNvSpPr>
            <a:spLocks noGrp="1"/>
          </p:cNvSpPr>
          <p:nvPr>
            <p:ph type="tbl" idx="1"/>
          </p:nvPr>
        </p:nvSpPr>
        <p:spPr>
          <a:xfrm>
            <a:off x="457200" y="1600202"/>
            <a:ext cx="82296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E8006D-BBB3-4294-A376-6D0A785F5480}" type="slidenum">
              <a:rPr lang="en-US"/>
              <a:pPr>
                <a:defRPr/>
              </a:pPr>
              <a:t>‹#›</a:t>
            </a:fld>
            <a:endParaRPr lang="en-US"/>
          </a:p>
        </p:txBody>
      </p:sp>
    </p:spTree>
    <p:extLst>
      <p:ext uri="{BB962C8B-B14F-4D97-AF65-F5344CB8AC3E}">
        <p14:creationId xmlns:p14="http://schemas.microsoft.com/office/powerpoint/2010/main" val="41531631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jpeg"/><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6951" y="99913"/>
            <a:ext cx="8899773" cy="912920"/>
          </a:xfrm>
          <a:prstGeom prst="rect">
            <a:avLst/>
          </a:prstGeom>
        </p:spPr>
      </p:pic>
      <p:sp>
        <p:nvSpPr>
          <p:cNvPr id="2" name="Title Placeholder 1"/>
          <p:cNvSpPr>
            <a:spLocks noGrp="1"/>
          </p:cNvSpPr>
          <p:nvPr>
            <p:ph type="title"/>
          </p:nvPr>
        </p:nvSpPr>
        <p:spPr>
          <a:xfrm>
            <a:off x="221088" y="206031"/>
            <a:ext cx="8737208" cy="720991"/>
          </a:xfrm>
          <a:prstGeom prst="rect">
            <a:avLst/>
          </a:prstGeom>
        </p:spPr>
        <p:txBody>
          <a:bodyPr vert="horz" lIns="81765" tIns="40883" rIns="81765" bIns="40883" rtlCol="0" anchor="ctr">
            <a:normAutofit/>
          </a:bodyPr>
          <a:lstStyle/>
          <a:p>
            <a:r>
              <a:rPr lang="en-US"/>
              <a:t>Click to edit Master title style</a:t>
            </a:r>
          </a:p>
        </p:txBody>
      </p:sp>
      <p:sp>
        <p:nvSpPr>
          <p:cNvPr id="3" name="Text Placeholder 2"/>
          <p:cNvSpPr>
            <a:spLocks noGrp="1"/>
          </p:cNvSpPr>
          <p:nvPr>
            <p:ph type="body" idx="1"/>
          </p:nvPr>
        </p:nvSpPr>
        <p:spPr>
          <a:xfrm>
            <a:off x="221088" y="1012853"/>
            <a:ext cx="8737208" cy="5257853"/>
          </a:xfrm>
          <a:prstGeom prst="rect">
            <a:avLst/>
          </a:prstGeom>
        </p:spPr>
        <p:txBody>
          <a:bodyPr vert="horz" lIns="81765" tIns="40883" rIns="81765" bIns="40883"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3543300" y="6356351"/>
            <a:ext cx="2057400" cy="365124"/>
          </a:xfrm>
          <a:prstGeom prst="rect">
            <a:avLst/>
          </a:prstGeom>
        </p:spPr>
        <p:txBody>
          <a:bodyPr vert="horz" lIns="81765" tIns="40883" rIns="81765" bIns="40883" rtlCol="0" anchor="ctr"/>
          <a:lstStyle>
            <a:lvl1pPr algn="ctr">
              <a:defRPr sz="900">
                <a:solidFill>
                  <a:schemeClr val="tx1">
                    <a:tint val="75000"/>
                  </a:schemeClr>
                </a:solidFill>
              </a:defRPr>
            </a:lvl1pPr>
          </a:lstStyle>
          <a:p>
            <a:pPr defTabSz="683272"/>
            <a:fld id="{98983377-67BE-4D38-BE26-BBA81F93C943}" type="slidenum">
              <a:rPr lang="en-US" smtClean="0">
                <a:solidFill>
                  <a:prstClr val="black">
                    <a:tint val="75000"/>
                  </a:prstClr>
                </a:solidFill>
              </a:rPr>
              <a:pPr defTabSz="683272"/>
              <a:t>‹#›</a:t>
            </a:fld>
            <a:endParaRPr lang="en-US">
              <a:solidFill>
                <a:prstClr val="black">
                  <a:tint val="75000"/>
                </a:prstClr>
              </a:solidFill>
            </a:endParaRPr>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47463" y="6111529"/>
            <a:ext cx="2219672" cy="643478"/>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0011" y="6313000"/>
            <a:ext cx="1913546" cy="446495"/>
          </a:xfrm>
          <a:prstGeom prst="rect">
            <a:avLst/>
          </a:prstGeom>
        </p:spPr>
      </p:pic>
    </p:spTree>
    <p:extLst>
      <p:ext uri="{BB962C8B-B14F-4D97-AF65-F5344CB8AC3E}">
        <p14:creationId xmlns:p14="http://schemas.microsoft.com/office/powerpoint/2010/main" val="3644615255"/>
      </p:ext>
    </p:extLst>
  </p:cSld>
  <p:clrMap bg1="lt1" tx1="dk1" bg2="lt2" tx2="dk2" accent1="accent1" accent2="accent2" accent3="accent3" accent4="accent4" accent5="accent5" accent6="accent6" hlink="hlink" folHlink="folHlink"/>
  <p:sldLayoutIdLst>
    <p:sldLayoutId id="2147483670" r:id="rId1"/>
    <p:sldLayoutId id="2147483671" r:id="rId2"/>
  </p:sldLayoutIdLst>
  <p:hf hdr="0" ftr="0" dt="0"/>
  <p:txStyles>
    <p:titleStyle>
      <a:lvl1pPr algn="ctr" defTabSz="674569" rtl="0" eaLnBrk="1" latinLnBrk="0" hangingPunct="1">
        <a:lnSpc>
          <a:spcPct val="90000"/>
        </a:lnSpc>
        <a:spcBef>
          <a:spcPct val="0"/>
        </a:spcBef>
        <a:buNone/>
        <a:defRPr sz="3225" kern="1200">
          <a:solidFill>
            <a:schemeClr val="tx1"/>
          </a:solidFill>
          <a:latin typeface="+mj-lt"/>
          <a:ea typeface="+mj-ea"/>
          <a:cs typeface="+mj-cs"/>
        </a:defRPr>
      </a:lvl1pPr>
    </p:titleStyle>
    <p:bodyStyle>
      <a:lvl1pPr marL="168640" indent="-168640" algn="l" defTabSz="674569" rtl="0" eaLnBrk="1" latinLnBrk="0" hangingPunct="1">
        <a:lnSpc>
          <a:spcPct val="90000"/>
        </a:lnSpc>
        <a:spcBef>
          <a:spcPts val="740"/>
        </a:spcBef>
        <a:buClr>
          <a:schemeClr val="accent1"/>
        </a:buClr>
        <a:buFont typeface="Arial" panose="020B0604020202020204" pitchFamily="34" charset="0"/>
        <a:buChar char="•"/>
        <a:defRPr sz="1275" kern="1200">
          <a:solidFill>
            <a:schemeClr val="tx1"/>
          </a:solidFill>
          <a:latin typeface="+mn-lt"/>
          <a:ea typeface="+mn-ea"/>
          <a:cs typeface="+mn-cs"/>
        </a:defRPr>
      </a:lvl1pPr>
      <a:lvl2pPr marL="505925" indent="-168640" algn="l" defTabSz="674569" rtl="0" eaLnBrk="1" latinLnBrk="0" hangingPunct="1">
        <a:lnSpc>
          <a:spcPct val="90000"/>
        </a:lnSpc>
        <a:spcBef>
          <a:spcPts val="370"/>
        </a:spcBef>
        <a:buClr>
          <a:schemeClr val="accent1"/>
        </a:buClr>
        <a:buFont typeface="Wingdings" panose="05000000000000000000" pitchFamily="2" charset="2"/>
        <a:buChar char="§"/>
        <a:defRPr sz="1275" kern="1200">
          <a:solidFill>
            <a:schemeClr val="tx1"/>
          </a:solidFill>
          <a:latin typeface="+mn-lt"/>
          <a:ea typeface="+mn-ea"/>
          <a:cs typeface="+mn-cs"/>
        </a:defRPr>
      </a:lvl2pPr>
      <a:lvl3pPr marL="843204" indent="-168640" algn="l" defTabSz="674569" rtl="0" eaLnBrk="1" latinLnBrk="0" hangingPunct="1">
        <a:lnSpc>
          <a:spcPct val="90000"/>
        </a:lnSpc>
        <a:spcBef>
          <a:spcPts val="370"/>
        </a:spcBef>
        <a:buClr>
          <a:schemeClr val="accent1"/>
        </a:buClr>
        <a:buFont typeface="Calibri" panose="020F0502020204030204" pitchFamily="34" charset="0"/>
        <a:buChar char="‒"/>
        <a:defRPr sz="1275" kern="1200">
          <a:solidFill>
            <a:schemeClr val="tx1"/>
          </a:solidFill>
          <a:latin typeface="+mn-lt"/>
          <a:ea typeface="+mn-ea"/>
          <a:cs typeface="+mn-cs"/>
        </a:defRPr>
      </a:lvl3pPr>
      <a:lvl4pPr marL="1180487" indent="-168640" algn="l" defTabSz="674569" rtl="0" eaLnBrk="1" latinLnBrk="0" hangingPunct="1">
        <a:lnSpc>
          <a:spcPct val="90000"/>
        </a:lnSpc>
        <a:spcBef>
          <a:spcPts val="370"/>
        </a:spcBef>
        <a:buClr>
          <a:schemeClr val="accent1"/>
        </a:buClr>
        <a:buFont typeface="Arial" panose="020B0604020202020204" pitchFamily="34" charset="0"/>
        <a:buChar char="•"/>
        <a:defRPr sz="1275" kern="1200">
          <a:solidFill>
            <a:schemeClr val="tx1"/>
          </a:solidFill>
          <a:latin typeface="+mn-lt"/>
          <a:ea typeface="+mn-ea"/>
          <a:cs typeface="+mn-cs"/>
        </a:defRPr>
      </a:lvl4pPr>
      <a:lvl5pPr marL="1517768" indent="-168640" algn="l" defTabSz="674569" rtl="0" eaLnBrk="1" latinLnBrk="0" hangingPunct="1">
        <a:lnSpc>
          <a:spcPct val="90000"/>
        </a:lnSpc>
        <a:spcBef>
          <a:spcPts val="370"/>
        </a:spcBef>
        <a:buClr>
          <a:schemeClr val="accent1"/>
        </a:buClr>
        <a:buFont typeface="Calibri" panose="020F0502020204030204" pitchFamily="34" charset="0"/>
        <a:buChar char="›"/>
        <a:defRPr sz="1275" kern="1200">
          <a:solidFill>
            <a:schemeClr val="tx1"/>
          </a:solidFill>
          <a:latin typeface="+mn-lt"/>
          <a:ea typeface="+mn-ea"/>
          <a:cs typeface="+mn-cs"/>
        </a:defRPr>
      </a:lvl5pPr>
      <a:lvl6pPr marL="1855046" indent="-168640" algn="l" defTabSz="674569" rtl="0" eaLnBrk="1" latinLnBrk="0" hangingPunct="1">
        <a:lnSpc>
          <a:spcPct val="90000"/>
        </a:lnSpc>
        <a:spcBef>
          <a:spcPts val="370"/>
        </a:spcBef>
        <a:buFont typeface="Arial" panose="020B0604020202020204" pitchFamily="34" charset="0"/>
        <a:buChar char="•"/>
        <a:defRPr sz="1350" kern="1200">
          <a:solidFill>
            <a:schemeClr val="tx1"/>
          </a:solidFill>
          <a:latin typeface="+mn-lt"/>
          <a:ea typeface="+mn-ea"/>
          <a:cs typeface="+mn-cs"/>
        </a:defRPr>
      </a:lvl6pPr>
      <a:lvl7pPr marL="2192327" indent="-168640" algn="l" defTabSz="674569" rtl="0" eaLnBrk="1" latinLnBrk="0" hangingPunct="1">
        <a:lnSpc>
          <a:spcPct val="90000"/>
        </a:lnSpc>
        <a:spcBef>
          <a:spcPts val="370"/>
        </a:spcBef>
        <a:buFont typeface="Arial" panose="020B0604020202020204" pitchFamily="34" charset="0"/>
        <a:buChar char="•"/>
        <a:defRPr sz="1350" kern="1200">
          <a:solidFill>
            <a:schemeClr val="tx1"/>
          </a:solidFill>
          <a:latin typeface="+mn-lt"/>
          <a:ea typeface="+mn-ea"/>
          <a:cs typeface="+mn-cs"/>
        </a:defRPr>
      </a:lvl7pPr>
      <a:lvl8pPr marL="2529612" indent="-168640" algn="l" defTabSz="674569" rtl="0" eaLnBrk="1" latinLnBrk="0" hangingPunct="1">
        <a:lnSpc>
          <a:spcPct val="90000"/>
        </a:lnSpc>
        <a:spcBef>
          <a:spcPts val="370"/>
        </a:spcBef>
        <a:buFont typeface="Arial" panose="020B0604020202020204" pitchFamily="34" charset="0"/>
        <a:buChar char="•"/>
        <a:defRPr sz="1350" kern="1200">
          <a:solidFill>
            <a:schemeClr val="tx1"/>
          </a:solidFill>
          <a:latin typeface="+mn-lt"/>
          <a:ea typeface="+mn-ea"/>
          <a:cs typeface="+mn-cs"/>
        </a:defRPr>
      </a:lvl8pPr>
      <a:lvl9pPr marL="2866891" indent="-168640" algn="l" defTabSz="674569" rtl="0" eaLnBrk="1" latinLnBrk="0" hangingPunct="1">
        <a:lnSpc>
          <a:spcPct val="90000"/>
        </a:lnSpc>
        <a:spcBef>
          <a:spcPts val="370"/>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74569" rtl="0" eaLnBrk="1" latinLnBrk="0" hangingPunct="1">
        <a:defRPr sz="1350" kern="1200">
          <a:solidFill>
            <a:schemeClr val="tx1"/>
          </a:solidFill>
          <a:latin typeface="+mn-lt"/>
          <a:ea typeface="+mn-ea"/>
          <a:cs typeface="+mn-cs"/>
        </a:defRPr>
      </a:lvl1pPr>
      <a:lvl2pPr marL="337283" algn="l" defTabSz="674569" rtl="0" eaLnBrk="1" latinLnBrk="0" hangingPunct="1">
        <a:defRPr sz="1350" kern="1200">
          <a:solidFill>
            <a:schemeClr val="tx1"/>
          </a:solidFill>
          <a:latin typeface="+mn-lt"/>
          <a:ea typeface="+mn-ea"/>
          <a:cs typeface="+mn-cs"/>
        </a:defRPr>
      </a:lvl2pPr>
      <a:lvl3pPr marL="674569" algn="l" defTabSz="674569" rtl="0" eaLnBrk="1" latinLnBrk="0" hangingPunct="1">
        <a:defRPr sz="1350" kern="1200">
          <a:solidFill>
            <a:schemeClr val="tx1"/>
          </a:solidFill>
          <a:latin typeface="+mn-lt"/>
          <a:ea typeface="+mn-ea"/>
          <a:cs typeface="+mn-cs"/>
        </a:defRPr>
      </a:lvl3pPr>
      <a:lvl4pPr marL="1011848" algn="l" defTabSz="674569" rtl="0" eaLnBrk="1" latinLnBrk="0" hangingPunct="1">
        <a:defRPr sz="1350" kern="1200">
          <a:solidFill>
            <a:schemeClr val="tx1"/>
          </a:solidFill>
          <a:latin typeface="+mn-lt"/>
          <a:ea typeface="+mn-ea"/>
          <a:cs typeface="+mn-cs"/>
        </a:defRPr>
      </a:lvl4pPr>
      <a:lvl5pPr marL="1349127" algn="l" defTabSz="674569" rtl="0" eaLnBrk="1" latinLnBrk="0" hangingPunct="1">
        <a:defRPr sz="1350" kern="1200">
          <a:solidFill>
            <a:schemeClr val="tx1"/>
          </a:solidFill>
          <a:latin typeface="+mn-lt"/>
          <a:ea typeface="+mn-ea"/>
          <a:cs typeface="+mn-cs"/>
        </a:defRPr>
      </a:lvl5pPr>
      <a:lvl6pPr marL="1686407" algn="l" defTabSz="674569" rtl="0" eaLnBrk="1" latinLnBrk="0" hangingPunct="1">
        <a:defRPr sz="1350" kern="1200">
          <a:solidFill>
            <a:schemeClr val="tx1"/>
          </a:solidFill>
          <a:latin typeface="+mn-lt"/>
          <a:ea typeface="+mn-ea"/>
          <a:cs typeface="+mn-cs"/>
        </a:defRPr>
      </a:lvl6pPr>
      <a:lvl7pPr marL="2023688" algn="l" defTabSz="674569" rtl="0" eaLnBrk="1" latinLnBrk="0" hangingPunct="1">
        <a:defRPr sz="1350" kern="1200">
          <a:solidFill>
            <a:schemeClr val="tx1"/>
          </a:solidFill>
          <a:latin typeface="+mn-lt"/>
          <a:ea typeface="+mn-ea"/>
          <a:cs typeface="+mn-cs"/>
        </a:defRPr>
      </a:lvl7pPr>
      <a:lvl8pPr marL="2360971" algn="l" defTabSz="674569" rtl="0" eaLnBrk="1" latinLnBrk="0" hangingPunct="1">
        <a:defRPr sz="1350" kern="1200">
          <a:solidFill>
            <a:schemeClr val="tx1"/>
          </a:solidFill>
          <a:latin typeface="+mn-lt"/>
          <a:ea typeface="+mn-ea"/>
          <a:cs typeface="+mn-cs"/>
        </a:defRPr>
      </a:lvl8pPr>
      <a:lvl9pPr marL="2698252" algn="l" defTabSz="674569"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xfrm>
            <a:off x="457200" y="228600"/>
            <a:ext cx="8229600" cy="6858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4035"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050" b="0">
                <a:solidFill>
                  <a:srgbClr val="000000"/>
                </a:solidFill>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050" b="0">
                <a:solidFill>
                  <a:srgbClr val="000000"/>
                </a:solidFill>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50" b="0">
                <a:solidFill>
                  <a:srgbClr val="000000"/>
                </a:solidFill>
                <a:latin typeface="Arial" charset="0"/>
              </a:defRPr>
            </a:lvl1pPr>
          </a:lstStyle>
          <a:p>
            <a:pPr>
              <a:defRPr/>
            </a:pPr>
            <a:fld id="{C35E57E8-53BF-48F6-A4F3-C9F6AE7383C7}" type="slidenum">
              <a:rPr lang="en-US"/>
              <a:pPr>
                <a:defRPr/>
              </a:pPr>
              <a:t>‹#›</a:t>
            </a:fld>
            <a:endParaRPr lang="en-US"/>
          </a:p>
        </p:txBody>
      </p:sp>
    </p:spTree>
    <p:extLst>
      <p:ext uri="{BB962C8B-B14F-4D97-AF65-F5344CB8AC3E}">
        <p14:creationId xmlns:p14="http://schemas.microsoft.com/office/powerpoint/2010/main" val="1544301243"/>
      </p:ext>
    </p:extLst>
  </p:cSld>
  <p:clrMap bg1="lt1" tx1="dk1" bg2="lt2" tx2="dk2" accent1="accent1" accent2="accent2" accent3="accent3" accent4="accent4" accent5="accent5" accent6="accent6" hlink="hlink" folHlink="folHlink"/>
  <p:sldLayoutIdLst>
    <p:sldLayoutId id="2147483673" r:id="rId1"/>
  </p:sldLayoutIdLst>
  <p:txStyles>
    <p:titleStyle>
      <a:lvl1pPr algn="ctr" rtl="0" eaLnBrk="0" fontAlgn="base" hangingPunct="0">
        <a:spcBef>
          <a:spcPct val="0"/>
        </a:spcBef>
        <a:spcAft>
          <a:spcPct val="0"/>
        </a:spcAft>
        <a:defRPr sz="3000">
          <a:solidFill>
            <a:schemeClr val="folHlink"/>
          </a:solidFill>
          <a:latin typeface="+mj-lt"/>
          <a:ea typeface="+mj-ea"/>
          <a:cs typeface="+mj-cs"/>
        </a:defRPr>
      </a:lvl1pPr>
      <a:lvl2pPr algn="ctr" rtl="0" eaLnBrk="0" fontAlgn="base" hangingPunct="0">
        <a:spcBef>
          <a:spcPct val="0"/>
        </a:spcBef>
        <a:spcAft>
          <a:spcPct val="0"/>
        </a:spcAft>
        <a:defRPr sz="3000">
          <a:solidFill>
            <a:schemeClr val="folHlink"/>
          </a:solidFill>
          <a:latin typeface="Arial" charset="0"/>
        </a:defRPr>
      </a:lvl2pPr>
      <a:lvl3pPr algn="ctr" rtl="0" eaLnBrk="0" fontAlgn="base" hangingPunct="0">
        <a:spcBef>
          <a:spcPct val="0"/>
        </a:spcBef>
        <a:spcAft>
          <a:spcPct val="0"/>
        </a:spcAft>
        <a:defRPr sz="3000">
          <a:solidFill>
            <a:schemeClr val="folHlink"/>
          </a:solidFill>
          <a:latin typeface="Arial" charset="0"/>
        </a:defRPr>
      </a:lvl3pPr>
      <a:lvl4pPr algn="ctr" rtl="0" eaLnBrk="0" fontAlgn="base" hangingPunct="0">
        <a:spcBef>
          <a:spcPct val="0"/>
        </a:spcBef>
        <a:spcAft>
          <a:spcPct val="0"/>
        </a:spcAft>
        <a:defRPr sz="3000">
          <a:solidFill>
            <a:schemeClr val="folHlink"/>
          </a:solidFill>
          <a:latin typeface="Arial" charset="0"/>
        </a:defRPr>
      </a:lvl4pPr>
      <a:lvl5pPr algn="ctr" rtl="0" eaLnBrk="0" fontAlgn="base" hangingPunct="0">
        <a:spcBef>
          <a:spcPct val="0"/>
        </a:spcBef>
        <a:spcAft>
          <a:spcPct val="0"/>
        </a:spcAft>
        <a:defRPr sz="3000">
          <a:solidFill>
            <a:schemeClr val="folHlink"/>
          </a:solidFill>
          <a:latin typeface="Arial" charset="0"/>
        </a:defRPr>
      </a:lvl5pPr>
      <a:lvl6pPr marL="342900" algn="ctr" rtl="0" fontAlgn="base">
        <a:spcBef>
          <a:spcPct val="0"/>
        </a:spcBef>
        <a:spcAft>
          <a:spcPct val="0"/>
        </a:spcAft>
        <a:defRPr sz="3000">
          <a:solidFill>
            <a:schemeClr val="folHlink"/>
          </a:solidFill>
          <a:latin typeface="Arial" charset="0"/>
        </a:defRPr>
      </a:lvl6pPr>
      <a:lvl7pPr marL="685800" algn="ctr" rtl="0" fontAlgn="base">
        <a:spcBef>
          <a:spcPct val="0"/>
        </a:spcBef>
        <a:spcAft>
          <a:spcPct val="0"/>
        </a:spcAft>
        <a:defRPr sz="3000">
          <a:solidFill>
            <a:schemeClr val="folHlink"/>
          </a:solidFill>
          <a:latin typeface="Arial" charset="0"/>
        </a:defRPr>
      </a:lvl7pPr>
      <a:lvl8pPr marL="1028700" algn="ctr" rtl="0" fontAlgn="base">
        <a:spcBef>
          <a:spcPct val="0"/>
        </a:spcBef>
        <a:spcAft>
          <a:spcPct val="0"/>
        </a:spcAft>
        <a:defRPr sz="3000">
          <a:solidFill>
            <a:schemeClr val="folHlink"/>
          </a:solidFill>
          <a:latin typeface="Arial" charset="0"/>
        </a:defRPr>
      </a:lvl8pPr>
      <a:lvl9pPr marL="1371600" algn="ctr" rtl="0" fontAlgn="base">
        <a:spcBef>
          <a:spcPct val="0"/>
        </a:spcBef>
        <a:spcAft>
          <a:spcPct val="0"/>
        </a:spcAft>
        <a:defRPr sz="3000">
          <a:solidFill>
            <a:schemeClr val="folHlink"/>
          </a:solidFill>
          <a:latin typeface="Arial" charset="0"/>
        </a:defRPr>
      </a:lvl9pPr>
    </p:titleStyle>
    <p:bodyStyle>
      <a:lvl1pPr marL="257175" indent="-257175" algn="l" rtl="0" eaLnBrk="0" fontAlgn="base" hangingPunct="0">
        <a:spcBef>
          <a:spcPct val="20000"/>
        </a:spcBef>
        <a:spcAft>
          <a:spcPct val="0"/>
        </a:spcAft>
        <a:buClr>
          <a:srgbClr val="FF6600"/>
        </a:buClr>
        <a:buChar char="•"/>
        <a:defRPr sz="1500">
          <a:solidFill>
            <a:schemeClr val="bg1"/>
          </a:solidFill>
          <a:latin typeface="+mn-lt"/>
          <a:ea typeface="+mn-ea"/>
          <a:cs typeface="+mn-cs"/>
        </a:defRPr>
      </a:lvl1pPr>
      <a:lvl2pPr marL="557213" indent="-214313" algn="l" rtl="0" eaLnBrk="0" fontAlgn="base" hangingPunct="0">
        <a:spcBef>
          <a:spcPct val="20000"/>
        </a:spcBef>
        <a:spcAft>
          <a:spcPct val="0"/>
        </a:spcAft>
        <a:buClr>
          <a:schemeClr val="accent2"/>
        </a:buClr>
        <a:buChar char="–"/>
        <a:defRPr>
          <a:solidFill>
            <a:schemeClr val="bg1"/>
          </a:solidFill>
          <a:latin typeface="+mn-lt"/>
        </a:defRPr>
      </a:lvl2pPr>
      <a:lvl3pPr marL="857250" indent="-171450" algn="l" rtl="0" eaLnBrk="0" fontAlgn="base" hangingPunct="0">
        <a:spcBef>
          <a:spcPct val="20000"/>
        </a:spcBef>
        <a:spcAft>
          <a:spcPct val="0"/>
        </a:spcAft>
        <a:buClr>
          <a:schemeClr val="folHlink"/>
        </a:buClr>
        <a:buChar char="•"/>
        <a:defRPr sz="1200">
          <a:solidFill>
            <a:schemeClr val="bg1"/>
          </a:solidFill>
          <a:latin typeface="+mn-lt"/>
        </a:defRPr>
      </a:lvl3pPr>
      <a:lvl4pPr marL="1200150" indent="-171450" algn="l" rtl="0" eaLnBrk="0" fontAlgn="base" hangingPunct="0">
        <a:spcBef>
          <a:spcPct val="20000"/>
        </a:spcBef>
        <a:spcAft>
          <a:spcPct val="0"/>
        </a:spcAft>
        <a:buChar char="–"/>
        <a:defRPr sz="1050">
          <a:solidFill>
            <a:schemeClr val="bg1"/>
          </a:solidFill>
          <a:latin typeface="+mn-lt"/>
        </a:defRPr>
      </a:lvl4pPr>
      <a:lvl5pPr marL="1543050" indent="-171450" algn="l" rtl="0" eaLnBrk="0" fontAlgn="base" hangingPunct="0">
        <a:spcBef>
          <a:spcPct val="20000"/>
        </a:spcBef>
        <a:spcAft>
          <a:spcPct val="0"/>
        </a:spcAft>
        <a:buChar char="»"/>
        <a:defRPr sz="900">
          <a:solidFill>
            <a:schemeClr val="bg1"/>
          </a:solidFill>
          <a:latin typeface="+mn-lt"/>
        </a:defRPr>
      </a:lvl5pPr>
      <a:lvl6pPr marL="1885950" indent="-171450" algn="l" rtl="0" fontAlgn="base">
        <a:spcBef>
          <a:spcPct val="20000"/>
        </a:spcBef>
        <a:spcAft>
          <a:spcPct val="0"/>
        </a:spcAft>
        <a:buChar char="»"/>
        <a:defRPr sz="900">
          <a:solidFill>
            <a:schemeClr val="bg1"/>
          </a:solidFill>
          <a:latin typeface="+mn-lt"/>
        </a:defRPr>
      </a:lvl6pPr>
      <a:lvl7pPr marL="2228850" indent="-171450" algn="l" rtl="0" fontAlgn="base">
        <a:spcBef>
          <a:spcPct val="20000"/>
        </a:spcBef>
        <a:spcAft>
          <a:spcPct val="0"/>
        </a:spcAft>
        <a:buChar char="»"/>
        <a:defRPr sz="900">
          <a:solidFill>
            <a:schemeClr val="bg1"/>
          </a:solidFill>
          <a:latin typeface="+mn-lt"/>
        </a:defRPr>
      </a:lvl7pPr>
      <a:lvl8pPr marL="2571750" indent="-171450" algn="l" rtl="0" fontAlgn="base">
        <a:spcBef>
          <a:spcPct val="20000"/>
        </a:spcBef>
        <a:spcAft>
          <a:spcPct val="0"/>
        </a:spcAft>
        <a:buChar char="»"/>
        <a:defRPr sz="900">
          <a:solidFill>
            <a:schemeClr val="bg1"/>
          </a:solidFill>
          <a:latin typeface="+mn-lt"/>
        </a:defRPr>
      </a:lvl8pPr>
      <a:lvl9pPr marL="2914650" indent="-171450" algn="l" rtl="0" fontAlgn="base">
        <a:spcBef>
          <a:spcPct val="20000"/>
        </a:spcBef>
        <a:spcAft>
          <a:spcPct val="0"/>
        </a:spcAft>
        <a:buChar char="»"/>
        <a:defRPr sz="900">
          <a:solidFill>
            <a:schemeClr val="bg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304800"/>
            <a:ext cx="8229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76402"/>
            <a:ext cx="8229600" cy="3840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3733800" y="6416677"/>
            <a:ext cx="2133600" cy="365125"/>
          </a:xfrm>
          <a:prstGeom prst="rect">
            <a:avLst/>
          </a:prstGeom>
          <a:noFill/>
        </p:spPr>
        <p:txBody>
          <a:bodyPr vert="horz" lIns="91440" tIns="45720" rIns="91440" bIns="45720" rtlCol="0" anchor="ctr"/>
          <a:lstStyle>
            <a:lvl1pPr algn="ctr" fontAlgn="auto">
              <a:spcBef>
                <a:spcPts val="0"/>
              </a:spcBef>
              <a:spcAft>
                <a:spcPts val="0"/>
              </a:spcAft>
              <a:defRPr sz="750">
                <a:solidFill>
                  <a:schemeClr val="tx2">
                    <a:lumMod val="60000"/>
                    <a:lumOff val="40000"/>
                  </a:schemeClr>
                </a:solidFill>
                <a:latin typeface="Arial" panose="020B0604020202020204" pitchFamily="34" charset="0"/>
                <a:cs typeface="Arial" panose="020B0604020202020204" pitchFamily="34" charset="0"/>
              </a:defRPr>
            </a:lvl1pPr>
          </a:lstStyle>
          <a:p>
            <a:pPr>
              <a:defRPr/>
            </a:pPr>
            <a:fld id="{FC083022-8F16-4811-8945-97CA7258F9DF}" type="slidenum">
              <a:rPr lang="en-US">
                <a:solidFill>
                  <a:srgbClr val="1F497D">
                    <a:lumMod val="60000"/>
                    <a:lumOff val="40000"/>
                  </a:srgbClr>
                </a:solidFill>
              </a:rPr>
              <a:pPr>
                <a:defRPr/>
              </a:pPr>
              <a:t>‹#›</a:t>
            </a:fld>
            <a:endParaRPr lang="en-US">
              <a:solidFill>
                <a:srgbClr val="1F497D">
                  <a:lumMod val="60000"/>
                  <a:lumOff val="40000"/>
                </a:srgbClr>
              </a:solidFill>
            </a:endParaRPr>
          </a:p>
        </p:txBody>
      </p:sp>
    </p:spTree>
    <p:extLst>
      <p:ext uri="{BB962C8B-B14F-4D97-AF65-F5344CB8AC3E}">
        <p14:creationId xmlns:p14="http://schemas.microsoft.com/office/powerpoint/2010/main" val="248917614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hf hdr="0" ftr="0" dt="0"/>
  <p:txStyles>
    <p:titleStyle>
      <a:lvl1pPr algn="ctr" rtl="0" eaLnBrk="0" fontAlgn="base" hangingPunct="0">
        <a:spcBef>
          <a:spcPct val="0"/>
        </a:spcBef>
        <a:spcAft>
          <a:spcPct val="0"/>
        </a:spcAft>
        <a:defRPr sz="3000" kern="1200">
          <a:solidFill>
            <a:srgbClr val="7F7F7F"/>
          </a:solidFill>
          <a:latin typeface="+mj-lt"/>
          <a:ea typeface="+mj-ea"/>
          <a:cs typeface="+mj-cs"/>
        </a:defRPr>
      </a:lvl1pPr>
      <a:lvl2pPr algn="ctr" rtl="0" eaLnBrk="0" fontAlgn="base" hangingPunct="0">
        <a:spcBef>
          <a:spcPct val="0"/>
        </a:spcBef>
        <a:spcAft>
          <a:spcPct val="0"/>
        </a:spcAft>
        <a:defRPr sz="3000">
          <a:solidFill>
            <a:srgbClr val="7F7F7F"/>
          </a:solidFill>
          <a:latin typeface="Adobe Garamond Pro" pitchFamily="18" charset="0"/>
        </a:defRPr>
      </a:lvl2pPr>
      <a:lvl3pPr algn="ctr" rtl="0" eaLnBrk="0" fontAlgn="base" hangingPunct="0">
        <a:spcBef>
          <a:spcPct val="0"/>
        </a:spcBef>
        <a:spcAft>
          <a:spcPct val="0"/>
        </a:spcAft>
        <a:defRPr sz="3000">
          <a:solidFill>
            <a:srgbClr val="7F7F7F"/>
          </a:solidFill>
          <a:latin typeface="Adobe Garamond Pro" pitchFamily="18" charset="0"/>
        </a:defRPr>
      </a:lvl3pPr>
      <a:lvl4pPr algn="ctr" rtl="0" eaLnBrk="0" fontAlgn="base" hangingPunct="0">
        <a:spcBef>
          <a:spcPct val="0"/>
        </a:spcBef>
        <a:spcAft>
          <a:spcPct val="0"/>
        </a:spcAft>
        <a:defRPr sz="3000">
          <a:solidFill>
            <a:srgbClr val="7F7F7F"/>
          </a:solidFill>
          <a:latin typeface="Adobe Garamond Pro" pitchFamily="18" charset="0"/>
        </a:defRPr>
      </a:lvl4pPr>
      <a:lvl5pPr algn="ctr" rtl="0" eaLnBrk="0" fontAlgn="base" hangingPunct="0">
        <a:spcBef>
          <a:spcPct val="0"/>
        </a:spcBef>
        <a:spcAft>
          <a:spcPct val="0"/>
        </a:spcAft>
        <a:defRPr sz="3000">
          <a:solidFill>
            <a:srgbClr val="7F7F7F"/>
          </a:solidFill>
          <a:latin typeface="Adobe Garamond Pro" pitchFamily="18" charset="0"/>
        </a:defRPr>
      </a:lvl5pPr>
      <a:lvl6pPr marL="342900" algn="l" rtl="0" fontAlgn="base">
        <a:spcBef>
          <a:spcPct val="0"/>
        </a:spcBef>
        <a:spcAft>
          <a:spcPct val="0"/>
        </a:spcAft>
        <a:defRPr sz="3000">
          <a:solidFill>
            <a:srgbClr val="A6A6A6"/>
          </a:solidFill>
          <a:latin typeface="Adobe Garamond Pro" pitchFamily="18" charset="0"/>
        </a:defRPr>
      </a:lvl6pPr>
      <a:lvl7pPr marL="685800" algn="l" rtl="0" fontAlgn="base">
        <a:spcBef>
          <a:spcPct val="0"/>
        </a:spcBef>
        <a:spcAft>
          <a:spcPct val="0"/>
        </a:spcAft>
        <a:defRPr sz="3000">
          <a:solidFill>
            <a:srgbClr val="A6A6A6"/>
          </a:solidFill>
          <a:latin typeface="Adobe Garamond Pro" pitchFamily="18" charset="0"/>
        </a:defRPr>
      </a:lvl7pPr>
      <a:lvl8pPr marL="1028700" algn="l" rtl="0" fontAlgn="base">
        <a:spcBef>
          <a:spcPct val="0"/>
        </a:spcBef>
        <a:spcAft>
          <a:spcPct val="0"/>
        </a:spcAft>
        <a:defRPr sz="3000">
          <a:solidFill>
            <a:srgbClr val="A6A6A6"/>
          </a:solidFill>
          <a:latin typeface="Adobe Garamond Pro" pitchFamily="18" charset="0"/>
        </a:defRPr>
      </a:lvl8pPr>
      <a:lvl9pPr marL="1371600" algn="l" rtl="0" fontAlgn="base">
        <a:spcBef>
          <a:spcPct val="0"/>
        </a:spcBef>
        <a:spcAft>
          <a:spcPct val="0"/>
        </a:spcAft>
        <a:defRPr sz="3000">
          <a:solidFill>
            <a:srgbClr val="A6A6A6"/>
          </a:solidFill>
          <a:latin typeface="Adobe Garamond Pro" pitchFamily="18" charset="0"/>
        </a:defRPr>
      </a:lvl9pPr>
    </p:titleStyle>
    <p:bodyStyle>
      <a:lvl1pPr marL="257175" indent="-257175" algn="l" rtl="0" eaLnBrk="0" fontAlgn="base" hangingPunct="0">
        <a:spcBef>
          <a:spcPct val="20000"/>
        </a:spcBef>
        <a:spcAft>
          <a:spcPct val="0"/>
        </a:spcAft>
        <a:buClr>
          <a:srgbClr val="558ED5"/>
        </a:buClr>
        <a:buFont typeface="Arial" charset="0"/>
        <a:buChar char="•"/>
        <a:defRPr sz="2400" kern="1200">
          <a:solidFill>
            <a:srgbClr val="7F7F7F"/>
          </a:solidFill>
          <a:latin typeface="+mn-lt"/>
          <a:ea typeface="+mn-ea"/>
          <a:cs typeface="+mn-cs"/>
        </a:defRPr>
      </a:lvl1pPr>
      <a:lvl2pPr marL="557213" indent="-214313" algn="l" rtl="0" eaLnBrk="0" fontAlgn="base" hangingPunct="0">
        <a:spcBef>
          <a:spcPct val="20000"/>
        </a:spcBef>
        <a:spcAft>
          <a:spcPct val="0"/>
        </a:spcAft>
        <a:buClr>
          <a:srgbClr val="558ED5"/>
        </a:buClr>
        <a:buSzPct val="85000"/>
        <a:buFont typeface="Wingdings" pitchFamily="2" charset="2"/>
        <a:buChar char="§"/>
        <a:defRPr sz="2100" kern="1200">
          <a:solidFill>
            <a:srgbClr val="7F7F7F"/>
          </a:solidFill>
          <a:latin typeface="+mn-lt"/>
          <a:ea typeface="+mn-ea"/>
          <a:cs typeface="+mn-cs"/>
        </a:defRPr>
      </a:lvl2pPr>
      <a:lvl3pPr marL="857250" indent="-171450" algn="l" rtl="0" eaLnBrk="0" fontAlgn="base" hangingPunct="0">
        <a:spcBef>
          <a:spcPct val="20000"/>
        </a:spcBef>
        <a:spcAft>
          <a:spcPct val="0"/>
        </a:spcAft>
        <a:buClr>
          <a:srgbClr val="558ED5"/>
        </a:buClr>
        <a:buSzPct val="90000"/>
        <a:buChar char="−"/>
        <a:defRPr sz="1800" kern="1200">
          <a:solidFill>
            <a:srgbClr val="7F7F7F"/>
          </a:solidFill>
          <a:latin typeface="+mn-lt"/>
          <a:ea typeface="+mn-ea"/>
          <a:cs typeface="+mn-cs"/>
        </a:defRPr>
      </a:lvl3pPr>
      <a:lvl4pPr marL="1200150" indent="-171450" algn="l" rtl="0" eaLnBrk="0" fontAlgn="base" hangingPunct="0">
        <a:spcBef>
          <a:spcPct val="20000"/>
        </a:spcBef>
        <a:spcAft>
          <a:spcPct val="0"/>
        </a:spcAft>
        <a:buClr>
          <a:srgbClr val="558ED5"/>
        </a:buClr>
        <a:buFont typeface="Arial" charset="0"/>
        <a:buChar char="•"/>
        <a:defRPr sz="1500" kern="1200">
          <a:solidFill>
            <a:srgbClr val="7F7F7F"/>
          </a:solidFill>
          <a:latin typeface="+mn-lt"/>
          <a:ea typeface="+mn-ea"/>
          <a:cs typeface="+mn-cs"/>
        </a:defRPr>
      </a:lvl4pPr>
      <a:lvl5pPr marL="1543050" indent="-171450" algn="l" rtl="0" eaLnBrk="0" fontAlgn="base" hangingPunct="0">
        <a:spcBef>
          <a:spcPct val="20000"/>
        </a:spcBef>
        <a:spcAft>
          <a:spcPct val="0"/>
        </a:spcAft>
        <a:buClr>
          <a:srgbClr val="558ED5"/>
        </a:buClr>
        <a:buFont typeface="Arial" charset="0"/>
        <a:buChar char="&gt;"/>
        <a:defRPr sz="1500" kern="1200">
          <a:solidFill>
            <a:srgbClr val="7F7F7F"/>
          </a:solidFill>
          <a:latin typeface="+mn-lt"/>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28600"/>
            <a:ext cx="82296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6627" name="Rectangle 3"/>
          <p:cNvSpPr>
            <a:spLocks noGrp="1" noChangeArrowheads="1"/>
          </p:cNvSpPr>
          <p:nvPr>
            <p:ph type="body" idx="1"/>
          </p:nvPr>
        </p:nvSpPr>
        <p:spPr bwMode="auto">
          <a:xfrm>
            <a:off x="457200" y="1600202"/>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l" eaLnBrk="1" hangingPunct="1">
              <a:buClrTx/>
              <a:buFontTx/>
              <a:buNone/>
              <a:defRPr sz="1050" b="0">
                <a:solidFill>
                  <a:srgbClr val="000000"/>
                </a:solidFill>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buClrTx/>
              <a:buFontTx/>
              <a:buNone/>
              <a:defRPr sz="1050" b="0">
                <a:solidFill>
                  <a:srgbClr val="000000"/>
                </a:solidFill>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buClrTx/>
              <a:buFontTx/>
              <a:buNone/>
              <a:defRPr sz="1050" b="0">
                <a:solidFill>
                  <a:srgbClr val="000000"/>
                </a:solidFill>
              </a:defRPr>
            </a:lvl1pPr>
          </a:lstStyle>
          <a:p>
            <a:pPr>
              <a:defRPr/>
            </a:pPr>
            <a:fld id="{0999E15C-3F2B-40FB-8955-89939C950947}" type="slidenum">
              <a:rPr lang="en-US"/>
              <a:pPr>
                <a:defRPr/>
              </a:pPr>
              <a:t>‹#›</a:t>
            </a:fld>
            <a:endParaRPr lang="en-US"/>
          </a:p>
        </p:txBody>
      </p:sp>
    </p:spTree>
    <p:extLst>
      <p:ext uri="{BB962C8B-B14F-4D97-AF65-F5344CB8AC3E}">
        <p14:creationId xmlns:p14="http://schemas.microsoft.com/office/powerpoint/2010/main" val="2558354779"/>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ctr" rtl="0" eaLnBrk="0" fontAlgn="base" hangingPunct="0">
        <a:spcBef>
          <a:spcPct val="0"/>
        </a:spcBef>
        <a:spcAft>
          <a:spcPct val="0"/>
        </a:spcAft>
        <a:defRPr sz="21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1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1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1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100" b="1">
          <a:solidFill>
            <a:schemeClr val="accent2"/>
          </a:solidFill>
          <a:effectLst>
            <a:outerShdw blurRad="38100" dist="38100" dir="2700000" algn="tl">
              <a:srgbClr val="000000"/>
            </a:outerShdw>
          </a:effectLst>
          <a:latin typeface="Arial" charset="0"/>
        </a:defRPr>
      </a:lvl5pPr>
      <a:lvl6pPr marL="342900" algn="ctr" rtl="0" fontAlgn="base">
        <a:spcBef>
          <a:spcPct val="0"/>
        </a:spcBef>
        <a:spcAft>
          <a:spcPct val="0"/>
        </a:spcAft>
        <a:defRPr sz="2100" b="1">
          <a:solidFill>
            <a:schemeClr val="accent2"/>
          </a:solidFill>
          <a:effectLst>
            <a:outerShdw blurRad="38100" dist="38100" dir="2700000" algn="tl">
              <a:srgbClr val="000000"/>
            </a:outerShdw>
          </a:effectLst>
          <a:latin typeface="Arial" charset="0"/>
        </a:defRPr>
      </a:lvl6pPr>
      <a:lvl7pPr marL="685800" algn="ctr" rtl="0" fontAlgn="base">
        <a:spcBef>
          <a:spcPct val="0"/>
        </a:spcBef>
        <a:spcAft>
          <a:spcPct val="0"/>
        </a:spcAft>
        <a:defRPr sz="2100" b="1">
          <a:solidFill>
            <a:schemeClr val="accent2"/>
          </a:solidFill>
          <a:effectLst>
            <a:outerShdw blurRad="38100" dist="38100" dir="2700000" algn="tl">
              <a:srgbClr val="000000"/>
            </a:outerShdw>
          </a:effectLst>
          <a:latin typeface="Arial" charset="0"/>
        </a:defRPr>
      </a:lvl7pPr>
      <a:lvl8pPr marL="1028700" algn="ctr" rtl="0" fontAlgn="base">
        <a:spcBef>
          <a:spcPct val="0"/>
        </a:spcBef>
        <a:spcAft>
          <a:spcPct val="0"/>
        </a:spcAft>
        <a:defRPr sz="2100" b="1">
          <a:solidFill>
            <a:schemeClr val="accent2"/>
          </a:solidFill>
          <a:effectLst>
            <a:outerShdw blurRad="38100" dist="38100" dir="2700000" algn="tl">
              <a:srgbClr val="000000"/>
            </a:outerShdw>
          </a:effectLst>
          <a:latin typeface="Arial" charset="0"/>
        </a:defRPr>
      </a:lvl8pPr>
      <a:lvl9pPr marL="1371600" algn="ctr" rtl="0" fontAlgn="base">
        <a:spcBef>
          <a:spcPct val="0"/>
        </a:spcBef>
        <a:spcAft>
          <a:spcPct val="0"/>
        </a:spcAft>
        <a:defRPr sz="2100" b="1">
          <a:solidFill>
            <a:schemeClr val="accent2"/>
          </a:solidFill>
          <a:effectLst>
            <a:outerShdw blurRad="38100" dist="38100" dir="2700000" algn="tl">
              <a:srgbClr val="000000"/>
            </a:outerShdw>
          </a:effectLst>
          <a:latin typeface="Arial" charset="0"/>
        </a:defRPr>
      </a:lvl9pPr>
    </p:titleStyle>
    <p:bodyStyle>
      <a:lvl1pPr marL="257175" indent="-257175" algn="l" rtl="0" eaLnBrk="0" fontAlgn="base" hangingPunct="0">
        <a:spcBef>
          <a:spcPct val="20000"/>
        </a:spcBef>
        <a:spcAft>
          <a:spcPct val="0"/>
        </a:spcAft>
        <a:buClr>
          <a:srgbClr val="FF6600"/>
        </a:buClr>
        <a:buChar char="•"/>
        <a:defRPr sz="2250" b="1">
          <a:solidFill>
            <a:schemeClr val="tx1"/>
          </a:solidFill>
          <a:latin typeface="+mn-lt"/>
          <a:ea typeface="+mn-ea"/>
          <a:cs typeface="+mn-cs"/>
        </a:defRPr>
      </a:lvl1pPr>
      <a:lvl2pPr marL="557213" indent="-214313" algn="l" rtl="0" eaLnBrk="0" fontAlgn="base" hangingPunct="0">
        <a:spcBef>
          <a:spcPct val="20000"/>
        </a:spcBef>
        <a:spcAft>
          <a:spcPct val="0"/>
        </a:spcAft>
        <a:buClr>
          <a:schemeClr val="accent2"/>
        </a:buClr>
        <a:buChar char="–"/>
        <a:defRPr sz="2100">
          <a:solidFill>
            <a:schemeClr val="tx1"/>
          </a:solidFill>
          <a:latin typeface="+mn-lt"/>
        </a:defRPr>
      </a:lvl2pPr>
      <a:lvl3pPr marL="857250" indent="-171450" algn="l" rtl="0" eaLnBrk="0" fontAlgn="base" hangingPunct="0">
        <a:spcBef>
          <a:spcPct val="20000"/>
        </a:spcBef>
        <a:spcAft>
          <a:spcPct val="0"/>
        </a:spcAft>
        <a:buClr>
          <a:schemeClr val="folHlink"/>
        </a:buClr>
        <a:buChar char="•"/>
        <a:defRPr sz="1800">
          <a:solidFill>
            <a:schemeClr val="tx1"/>
          </a:solidFill>
          <a:latin typeface="+mn-lt"/>
        </a:defRPr>
      </a:lvl3pPr>
      <a:lvl4pPr marL="1200150" indent="-171450" algn="l" rtl="0" eaLnBrk="0" fontAlgn="base" hangingPunct="0">
        <a:spcBef>
          <a:spcPct val="20000"/>
        </a:spcBef>
        <a:spcAft>
          <a:spcPct val="0"/>
        </a:spcAft>
        <a:buChar char="–"/>
        <a:defRPr sz="1500">
          <a:solidFill>
            <a:schemeClr val="tx1"/>
          </a:solidFill>
          <a:latin typeface="+mn-lt"/>
        </a:defRPr>
      </a:lvl4pPr>
      <a:lvl5pPr marL="1543050" indent="-171450" algn="l" rtl="0" eaLnBrk="0" fontAlgn="base" hangingPunct="0">
        <a:spcBef>
          <a:spcPct val="20000"/>
        </a:spcBef>
        <a:spcAft>
          <a:spcPct val="0"/>
        </a:spcAft>
        <a:buChar char="»"/>
        <a:defRPr sz="1500">
          <a:solidFill>
            <a:schemeClr val="tx1"/>
          </a:solidFill>
          <a:latin typeface="+mn-lt"/>
        </a:defRPr>
      </a:lvl5pPr>
      <a:lvl6pPr marL="1885950" indent="-171450" algn="l" rtl="0" fontAlgn="base">
        <a:spcBef>
          <a:spcPct val="20000"/>
        </a:spcBef>
        <a:spcAft>
          <a:spcPct val="0"/>
        </a:spcAft>
        <a:buChar char="»"/>
        <a:defRPr sz="1500">
          <a:solidFill>
            <a:schemeClr val="tx1"/>
          </a:solidFill>
          <a:latin typeface="+mn-lt"/>
        </a:defRPr>
      </a:lvl6pPr>
      <a:lvl7pPr marL="2228850" indent="-171450" algn="l" rtl="0" fontAlgn="base">
        <a:spcBef>
          <a:spcPct val="20000"/>
        </a:spcBef>
        <a:spcAft>
          <a:spcPct val="0"/>
        </a:spcAft>
        <a:buChar char="»"/>
        <a:defRPr sz="1500">
          <a:solidFill>
            <a:schemeClr val="tx1"/>
          </a:solidFill>
          <a:latin typeface="+mn-lt"/>
        </a:defRPr>
      </a:lvl7pPr>
      <a:lvl8pPr marL="2571750" indent="-171450" algn="l" rtl="0" fontAlgn="base">
        <a:spcBef>
          <a:spcPct val="20000"/>
        </a:spcBef>
        <a:spcAft>
          <a:spcPct val="0"/>
        </a:spcAft>
        <a:buChar char="»"/>
        <a:defRPr sz="1500">
          <a:solidFill>
            <a:schemeClr val="tx1"/>
          </a:solidFill>
          <a:latin typeface="+mn-lt"/>
        </a:defRPr>
      </a:lvl8pPr>
      <a:lvl9pPr marL="2914650" indent="-171450" algn="l" rtl="0" fontAlgn="base">
        <a:spcBef>
          <a:spcPct val="20000"/>
        </a:spcBef>
        <a:spcAft>
          <a:spcPct val="0"/>
        </a:spcAft>
        <a:buChar char="»"/>
        <a:defRPr sz="15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2.xml"/><Relationship Id="rId1" Type="http://schemas.openxmlformats.org/officeDocument/2006/relationships/tags" Target="../tags/tag1.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825502" y="2197890"/>
            <a:ext cx="7502495" cy="1815845"/>
          </a:xfrm>
        </p:spPr>
        <p:txBody>
          <a:bodyPr/>
          <a:lstStyle/>
          <a:p>
            <a:r>
              <a:rPr lang="en-US" sz="4050" dirty="0">
                <a:solidFill>
                  <a:schemeClr val="bg1">
                    <a:lumMod val="50000"/>
                  </a:schemeClr>
                </a:solidFill>
                <a:latin typeface="Arial" panose="020B0604020202020204" pitchFamily="34" charset="0"/>
                <a:cs typeface="Arial" panose="020B0604020202020204" pitchFamily="34" charset="0"/>
              </a:rPr>
              <a:t>SoftVue Quantifies Breast Density</a:t>
            </a:r>
            <a:br>
              <a:rPr lang="en-US" sz="4050" dirty="0">
                <a:solidFill>
                  <a:schemeClr val="bg1">
                    <a:lumMod val="50000"/>
                  </a:schemeClr>
                </a:solidFill>
                <a:latin typeface="Arial" panose="020B0604020202020204" pitchFamily="34" charset="0"/>
                <a:cs typeface="Arial" panose="020B0604020202020204" pitchFamily="34" charset="0"/>
              </a:rPr>
            </a:br>
            <a:r>
              <a:rPr lang="en-US" sz="2700" dirty="0">
                <a:solidFill>
                  <a:schemeClr val="bg1">
                    <a:lumMod val="50000"/>
                  </a:schemeClr>
                </a:solidFill>
                <a:latin typeface="Arial" panose="020B0604020202020204" pitchFamily="34" charset="0"/>
                <a:cs typeface="Arial" panose="020B0604020202020204" pitchFamily="34" charset="0"/>
              </a:rPr>
              <a:t>Delphinus Medical Technologies</a:t>
            </a:r>
            <a:endParaRPr lang="en-US" sz="4050" dirty="0">
              <a:solidFill>
                <a:schemeClr val="bg1">
                  <a:lumMod val="50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825502" y="2207516"/>
            <a:ext cx="7442200" cy="1815846"/>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rial"/>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defTabSz="685800">
              <a:defRPr/>
            </a:pPr>
            <a:fld id="{31B29CFC-E9AE-4152-92F8-5373232807C1}" type="slidenum">
              <a:rPr lang="en-US">
                <a:solidFill>
                  <a:srgbClr val="1F497D">
                    <a:lumMod val="60000"/>
                    <a:lumOff val="40000"/>
                  </a:srgbClr>
                </a:solidFill>
              </a:rPr>
              <a:pPr defTabSz="685800">
                <a:defRPr/>
              </a:pPr>
              <a:t>1</a:t>
            </a:fld>
            <a:endParaRPr lang="en-US" dirty="0">
              <a:solidFill>
                <a:srgbClr val="1F497D">
                  <a:lumMod val="60000"/>
                  <a:lumOff val="40000"/>
                </a:srgbClr>
              </a:solidFill>
            </a:endParaRPr>
          </a:p>
        </p:txBody>
      </p:sp>
    </p:spTree>
    <p:extLst>
      <p:ext uri="{BB962C8B-B14F-4D97-AF65-F5344CB8AC3E}">
        <p14:creationId xmlns:p14="http://schemas.microsoft.com/office/powerpoint/2010/main" val="3240372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3E00D-1B39-4A04-8170-28452B0E8DB9}"/>
              </a:ext>
            </a:extLst>
          </p:cNvPr>
          <p:cNvSpPr>
            <a:spLocks noGrp="1"/>
          </p:cNvSpPr>
          <p:nvPr>
            <p:ph type="title"/>
          </p:nvPr>
        </p:nvSpPr>
        <p:spPr>
          <a:xfrm>
            <a:off x="1485901" y="2336799"/>
            <a:ext cx="6222206" cy="981263"/>
          </a:xfrm>
        </p:spPr>
        <p:txBody>
          <a:bodyPr/>
          <a:lstStyle/>
          <a:p>
            <a:r>
              <a:rPr lang="en-US" sz="2400" dirty="0">
                <a:solidFill>
                  <a:schemeClr val="bg1">
                    <a:lumMod val="50000"/>
                  </a:schemeClr>
                </a:solidFill>
                <a:latin typeface="Arial" panose="020B0604020202020204" pitchFamily="34" charset="0"/>
                <a:cs typeface="Arial" panose="020B0604020202020204" pitchFamily="34" charset="0"/>
              </a:rPr>
              <a:t>Motivation</a:t>
            </a:r>
            <a:br>
              <a:rPr lang="en-US" sz="2400" dirty="0">
                <a:solidFill>
                  <a:schemeClr val="bg1">
                    <a:lumMod val="50000"/>
                  </a:schemeClr>
                </a:solidFill>
                <a:latin typeface="Arial" panose="020B0604020202020204" pitchFamily="34" charset="0"/>
                <a:cs typeface="Arial" panose="020B0604020202020204" pitchFamily="34" charset="0"/>
              </a:rPr>
            </a:br>
            <a:r>
              <a:rPr lang="en-US" sz="1800" dirty="0">
                <a:solidFill>
                  <a:schemeClr val="bg1">
                    <a:lumMod val="50000"/>
                  </a:schemeClr>
                </a:solidFill>
                <a:latin typeface="Arial" panose="020B0604020202020204" pitchFamily="34" charset="0"/>
                <a:cs typeface="Arial" panose="020B0604020202020204" pitchFamily="34" charset="0"/>
              </a:rPr>
              <a:t>Breast density linked to cancer risk and treatment response</a:t>
            </a:r>
            <a:br>
              <a:rPr lang="en-US" sz="1800" dirty="0">
                <a:solidFill>
                  <a:schemeClr val="bg1">
                    <a:lumMod val="50000"/>
                  </a:schemeClr>
                </a:solidFill>
                <a:latin typeface="Arial" panose="020B0604020202020204" pitchFamily="34" charset="0"/>
                <a:cs typeface="Arial" panose="020B0604020202020204" pitchFamily="34" charset="0"/>
              </a:rPr>
            </a:br>
            <a:r>
              <a:rPr lang="en-US" sz="1800" dirty="0">
                <a:solidFill>
                  <a:schemeClr val="bg1">
                    <a:lumMod val="50000"/>
                  </a:schemeClr>
                </a:solidFill>
                <a:latin typeface="Arial" panose="020B0604020202020204" pitchFamily="34" charset="0"/>
                <a:cs typeface="Arial" panose="020B0604020202020204" pitchFamily="34" charset="0"/>
              </a:rPr>
              <a:t>Improve accuracy of breast density measurements</a:t>
            </a:r>
            <a:endParaRPr lang="en-US" sz="2400" dirty="0">
              <a:solidFill>
                <a:schemeClr val="bg1">
                  <a:lumMod val="50000"/>
                </a:schemeClr>
              </a:solidFill>
              <a:latin typeface="Arial" panose="020B0604020202020204" pitchFamily="34" charset="0"/>
              <a:cs typeface="Arial" panose="020B0604020202020204" pitchFamily="34" charset="0"/>
            </a:endParaRPr>
          </a:p>
        </p:txBody>
      </p:sp>
      <p:sp>
        <p:nvSpPr>
          <p:cNvPr id="5" name="Rectangle 3">
            <a:extLst>
              <a:ext uri="{FF2B5EF4-FFF2-40B4-BE49-F238E27FC236}">
                <a16:creationId xmlns:a16="http://schemas.microsoft.com/office/drawing/2014/main" id="{CDF327AE-789F-40CA-9B2B-392A235D96D5}"/>
              </a:ext>
            </a:extLst>
          </p:cNvPr>
          <p:cNvSpPr txBox="1">
            <a:spLocks noChangeArrowheads="1"/>
          </p:cNvSpPr>
          <p:nvPr/>
        </p:nvSpPr>
        <p:spPr bwMode="auto">
          <a:xfrm>
            <a:off x="1485900" y="2336799"/>
            <a:ext cx="6172200" cy="1092201"/>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rial"/>
            </a:endParaRPr>
          </a:p>
        </p:txBody>
      </p:sp>
      <p:sp>
        <p:nvSpPr>
          <p:cNvPr id="4" name="Slide Number Placeholder 3">
            <a:extLst>
              <a:ext uri="{FF2B5EF4-FFF2-40B4-BE49-F238E27FC236}">
                <a16:creationId xmlns:a16="http://schemas.microsoft.com/office/drawing/2014/main" id="{C12DEACC-7A34-4385-B2C5-5179FC793F12}"/>
              </a:ext>
            </a:extLst>
          </p:cNvPr>
          <p:cNvSpPr>
            <a:spLocks noGrp="1"/>
          </p:cNvSpPr>
          <p:nvPr>
            <p:ph type="sldNum" sz="quarter" idx="10"/>
          </p:nvPr>
        </p:nvSpPr>
        <p:spPr/>
        <p:txBody>
          <a:bodyPr/>
          <a:lstStyle/>
          <a:p>
            <a:pPr defTabSz="685800">
              <a:defRPr/>
            </a:pPr>
            <a:fld id="{31B29CFC-E9AE-4152-92F8-5373232807C1}" type="slidenum">
              <a:rPr lang="en-US">
                <a:solidFill>
                  <a:srgbClr val="1F497D">
                    <a:lumMod val="60000"/>
                    <a:lumOff val="40000"/>
                  </a:srgbClr>
                </a:solidFill>
              </a:rPr>
              <a:pPr defTabSz="685800">
                <a:defRPr/>
              </a:pPr>
              <a:t>2</a:t>
            </a:fld>
            <a:endParaRPr lang="en-US" dirty="0">
              <a:solidFill>
                <a:srgbClr val="1F497D">
                  <a:lumMod val="60000"/>
                  <a:lumOff val="40000"/>
                </a:srgbClr>
              </a:solidFill>
            </a:endParaRPr>
          </a:p>
        </p:txBody>
      </p:sp>
    </p:spTree>
    <p:extLst>
      <p:ext uri="{BB962C8B-B14F-4D97-AF65-F5344CB8AC3E}">
        <p14:creationId xmlns:p14="http://schemas.microsoft.com/office/powerpoint/2010/main" val="21335921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 name="Rectangle 3">
            <a:extLst>
              <a:ext uri="{FF2B5EF4-FFF2-40B4-BE49-F238E27FC236}">
                <a16:creationId xmlns:a16="http://schemas.microsoft.com/office/drawing/2014/main" id="{5D024022-B9BB-43C8-8890-B8A73F0B9232}"/>
              </a:ext>
            </a:extLst>
          </p:cNvPr>
          <p:cNvSpPr txBox="1">
            <a:spLocks noChangeArrowheads="1"/>
          </p:cNvSpPr>
          <p:nvPr/>
        </p:nvSpPr>
        <p:spPr bwMode="auto">
          <a:xfrm>
            <a:off x="1623270" y="395264"/>
            <a:ext cx="6154935" cy="754496"/>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a:solidFill>
                <a:srgbClr val="FFFFFF">
                  <a:lumMod val="50000"/>
                </a:srgbClr>
              </a:solidFill>
              <a:effectLst/>
              <a:latin typeface="Adobe Garamond Pro"/>
            </a:endParaRPr>
          </a:p>
        </p:txBody>
      </p:sp>
      <p:sp>
        <p:nvSpPr>
          <p:cNvPr id="60418" name="Rectangle 3"/>
          <p:cNvSpPr>
            <a:spLocks noGrp="1" noChangeArrowheads="1"/>
          </p:cNvSpPr>
          <p:nvPr>
            <p:ph type="title"/>
          </p:nvPr>
        </p:nvSpPr>
        <p:spPr>
          <a:xfrm>
            <a:off x="1623270" y="515337"/>
            <a:ext cx="6150769" cy="514350"/>
          </a:xfrm>
          <a:noFill/>
        </p:spPr>
        <p:txBody>
          <a:bodyPr/>
          <a:lstStyle/>
          <a:p>
            <a:pPr eaLnBrk="1" hangingPunct="1"/>
            <a:r>
              <a:rPr lang="en-US" b="0" dirty="0">
                <a:solidFill>
                  <a:schemeClr val="bg2">
                    <a:lumMod val="60000"/>
                    <a:lumOff val="40000"/>
                  </a:schemeClr>
                </a:solidFill>
                <a:effectLst/>
              </a:rPr>
              <a:t>Using UST to Measure Sound Speed Marker of Breast Dens</a:t>
            </a:r>
            <a:r>
              <a:rPr lang="en-US" b="0" dirty="0">
                <a:solidFill>
                  <a:schemeClr val="bg2">
                    <a:lumMod val="20000"/>
                    <a:lumOff val="80000"/>
                  </a:schemeClr>
                </a:solidFill>
                <a:effectLst/>
              </a:rPr>
              <a:t>ity</a:t>
            </a:r>
          </a:p>
        </p:txBody>
      </p:sp>
      <p:sp>
        <p:nvSpPr>
          <p:cNvPr id="7" name="Rectangle 6">
            <a:extLst>
              <a:ext uri="{FF2B5EF4-FFF2-40B4-BE49-F238E27FC236}">
                <a16:creationId xmlns:a16="http://schemas.microsoft.com/office/drawing/2014/main" id="{86ABE486-4A39-42EB-8FAD-CF2ED91A361B}"/>
              </a:ext>
            </a:extLst>
          </p:cNvPr>
          <p:cNvSpPr/>
          <p:nvPr/>
        </p:nvSpPr>
        <p:spPr>
          <a:xfrm>
            <a:off x="302628" y="2670601"/>
            <a:ext cx="1877465" cy="715581"/>
          </a:xfrm>
          <a:prstGeom prst="rect">
            <a:avLst/>
          </a:prstGeom>
        </p:spPr>
        <p:txBody>
          <a:bodyPr wrap="square">
            <a:spAutoFit/>
          </a:bodyPr>
          <a:lstStyle/>
          <a:p>
            <a:pPr defTabSz="685800">
              <a:defRPr/>
            </a:pPr>
            <a:r>
              <a:rPr lang="en-US" sz="1350" dirty="0">
                <a:solidFill>
                  <a:schemeClr val="bg1"/>
                </a:solidFill>
                <a:latin typeface="Arial"/>
              </a:rPr>
              <a:t>Possible because of closed transducer geometry</a:t>
            </a:r>
          </a:p>
        </p:txBody>
      </p:sp>
      <p:grpSp>
        <p:nvGrpSpPr>
          <p:cNvPr id="16" name="Group 15">
            <a:extLst>
              <a:ext uri="{FF2B5EF4-FFF2-40B4-BE49-F238E27FC236}">
                <a16:creationId xmlns:a16="http://schemas.microsoft.com/office/drawing/2014/main" id="{73AA6622-3386-47A3-BA1D-51C79F035283}"/>
              </a:ext>
            </a:extLst>
          </p:cNvPr>
          <p:cNvGrpSpPr/>
          <p:nvPr/>
        </p:nvGrpSpPr>
        <p:grpSpPr>
          <a:xfrm>
            <a:off x="2897412" y="2005567"/>
            <a:ext cx="5558676" cy="3911750"/>
            <a:chOff x="3561693" y="1310470"/>
            <a:chExt cx="7411568" cy="5215666"/>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1693" y="1310470"/>
              <a:ext cx="7411568" cy="5215666"/>
            </a:xfrm>
            <a:prstGeom prst="rect">
              <a:avLst/>
            </a:prstGeom>
            <a:noFill/>
            <a:ln w="31750">
              <a:solidFill>
                <a:srgbClr val="0070C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Oval 3">
              <a:extLst>
                <a:ext uri="{FF2B5EF4-FFF2-40B4-BE49-F238E27FC236}">
                  <a16:creationId xmlns:a16="http://schemas.microsoft.com/office/drawing/2014/main" id="{283ED87D-26DF-4216-BD86-DFCEAA0FD59B}"/>
                </a:ext>
              </a:extLst>
            </p:cNvPr>
            <p:cNvSpPr/>
            <p:nvPr/>
          </p:nvSpPr>
          <p:spPr bwMode="auto">
            <a:xfrm rot="1290124">
              <a:off x="6017679" y="4956966"/>
              <a:ext cx="1167848" cy="687295"/>
            </a:xfrm>
            <a:prstGeom prst="ellipse">
              <a:avLst/>
            </a:prstGeom>
            <a:solidFill>
              <a:srgbClr val="D4D0D0"/>
            </a:solidFill>
            <a:ln w="3175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endParaRPr lang="en-US" sz="1350" b="1">
                <a:noFill/>
                <a:latin typeface="Arial" charset="0"/>
              </a:endParaRPr>
            </a:p>
          </p:txBody>
        </p:sp>
        <p:sp>
          <p:nvSpPr>
            <p:cNvPr id="12" name="Oval 11">
              <a:extLst>
                <a:ext uri="{FF2B5EF4-FFF2-40B4-BE49-F238E27FC236}">
                  <a16:creationId xmlns:a16="http://schemas.microsoft.com/office/drawing/2014/main" id="{FF08B04C-A135-47FF-A9E7-EE82A8ED5DF1}"/>
                </a:ext>
              </a:extLst>
            </p:cNvPr>
            <p:cNvSpPr/>
            <p:nvPr/>
          </p:nvSpPr>
          <p:spPr bwMode="auto">
            <a:xfrm rot="19881669">
              <a:off x="8102172" y="4428553"/>
              <a:ext cx="2066595" cy="687295"/>
            </a:xfrm>
            <a:prstGeom prst="ellipse">
              <a:avLst/>
            </a:prstGeom>
            <a:solidFill>
              <a:srgbClr val="DAD1D1"/>
            </a:solidFill>
            <a:ln w="3175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endParaRPr lang="en-US" sz="1350" b="1">
                <a:noFill/>
                <a:latin typeface="Arial" charset="0"/>
              </a:endParaRPr>
            </a:p>
          </p:txBody>
        </p:sp>
        <p:sp>
          <p:nvSpPr>
            <p:cNvPr id="9" name="Freeform: Shape 8">
              <a:extLst>
                <a:ext uri="{FF2B5EF4-FFF2-40B4-BE49-F238E27FC236}">
                  <a16:creationId xmlns:a16="http://schemas.microsoft.com/office/drawing/2014/main" id="{E36AA8B9-F7AC-4203-AC58-ADBDF4FDF68B}"/>
                </a:ext>
              </a:extLst>
            </p:cNvPr>
            <p:cNvSpPr/>
            <p:nvPr/>
          </p:nvSpPr>
          <p:spPr bwMode="auto">
            <a:xfrm>
              <a:off x="5918752" y="4775750"/>
              <a:ext cx="397881" cy="791136"/>
            </a:xfrm>
            <a:custGeom>
              <a:avLst/>
              <a:gdLst>
                <a:gd name="connsiteX0" fmla="*/ 0 w 397881"/>
                <a:gd name="connsiteY0" fmla="*/ 0 h 791136"/>
                <a:gd name="connsiteX1" fmla="*/ 0 w 397881"/>
                <a:gd name="connsiteY1" fmla="*/ 0 h 791136"/>
                <a:gd name="connsiteX2" fmla="*/ 59635 w 397881"/>
                <a:gd name="connsiteY2" fmla="*/ 29818 h 791136"/>
                <a:gd name="connsiteX3" fmla="*/ 74544 w 397881"/>
                <a:gd name="connsiteY3" fmla="*/ 39757 h 791136"/>
                <a:gd name="connsiteX4" fmla="*/ 89452 w 397881"/>
                <a:gd name="connsiteY4" fmla="*/ 44727 h 791136"/>
                <a:gd name="connsiteX5" fmla="*/ 119270 w 397881"/>
                <a:gd name="connsiteY5" fmla="*/ 64605 h 791136"/>
                <a:gd name="connsiteX6" fmla="*/ 149087 w 397881"/>
                <a:gd name="connsiteY6" fmla="*/ 84483 h 791136"/>
                <a:gd name="connsiteX7" fmla="*/ 193813 w 397881"/>
                <a:gd name="connsiteY7" fmla="*/ 104361 h 791136"/>
                <a:gd name="connsiteX8" fmla="*/ 288235 w 397881"/>
                <a:gd name="connsiteY8" fmla="*/ 109331 h 791136"/>
                <a:gd name="connsiteX9" fmla="*/ 327991 w 397881"/>
                <a:gd name="connsiteY9" fmla="*/ 119270 h 791136"/>
                <a:gd name="connsiteX10" fmla="*/ 372718 w 397881"/>
                <a:gd name="connsiteY10" fmla="*/ 129209 h 791136"/>
                <a:gd name="connsiteX11" fmla="*/ 372718 w 397881"/>
                <a:gd name="connsiteY11" fmla="*/ 129209 h 791136"/>
                <a:gd name="connsiteX12" fmla="*/ 327991 w 397881"/>
                <a:gd name="connsiteY12" fmla="*/ 134179 h 791136"/>
                <a:gd name="connsiteX13" fmla="*/ 293205 w 397881"/>
                <a:gd name="connsiteY13" fmla="*/ 144118 h 791136"/>
                <a:gd name="connsiteX14" fmla="*/ 278296 w 397881"/>
                <a:gd name="connsiteY14" fmla="*/ 173935 h 791136"/>
                <a:gd name="connsiteX15" fmla="*/ 263387 w 397881"/>
                <a:gd name="connsiteY15" fmla="*/ 178905 h 791136"/>
                <a:gd name="connsiteX16" fmla="*/ 248478 w 397881"/>
                <a:gd name="connsiteY16" fmla="*/ 188844 h 791136"/>
                <a:gd name="connsiteX17" fmla="*/ 228600 w 397881"/>
                <a:gd name="connsiteY17" fmla="*/ 218661 h 791136"/>
                <a:gd name="connsiteX18" fmla="*/ 223631 w 397881"/>
                <a:gd name="connsiteY18" fmla="*/ 233570 h 791136"/>
                <a:gd name="connsiteX19" fmla="*/ 198783 w 397881"/>
                <a:gd name="connsiteY19" fmla="*/ 253448 h 791136"/>
                <a:gd name="connsiteX20" fmla="*/ 193813 w 397881"/>
                <a:gd name="connsiteY20" fmla="*/ 268357 h 791136"/>
                <a:gd name="connsiteX21" fmla="*/ 178905 w 397881"/>
                <a:gd name="connsiteY21" fmla="*/ 278296 h 791136"/>
                <a:gd name="connsiteX22" fmla="*/ 159026 w 397881"/>
                <a:gd name="connsiteY22" fmla="*/ 318053 h 791136"/>
                <a:gd name="connsiteX23" fmla="*/ 159026 w 397881"/>
                <a:gd name="connsiteY23" fmla="*/ 447261 h 791136"/>
                <a:gd name="connsiteX24" fmla="*/ 168965 w 397881"/>
                <a:gd name="connsiteY24" fmla="*/ 462170 h 791136"/>
                <a:gd name="connsiteX25" fmla="*/ 173935 w 397881"/>
                <a:gd name="connsiteY25" fmla="*/ 482048 h 791136"/>
                <a:gd name="connsiteX26" fmla="*/ 193813 w 397881"/>
                <a:gd name="connsiteY26" fmla="*/ 511866 h 791136"/>
                <a:gd name="connsiteX27" fmla="*/ 198783 w 397881"/>
                <a:gd name="connsiteY27" fmla="*/ 526774 h 791136"/>
                <a:gd name="connsiteX28" fmla="*/ 223631 w 397881"/>
                <a:gd name="connsiteY28" fmla="*/ 551622 h 791136"/>
                <a:gd name="connsiteX29" fmla="*/ 243509 w 397881"/>
                <a:gd name="connsiteY29" fmla="*/ 576470 h 791136"/>
                <a:gd name="connsiteX30" fmla="*/ 248478 w 397881"/>
                <a:gd name="connsiteY30" fmla="*/ 591379 h 791136"/>
                <a:gd name="connsiteX31" fmla="*/ 273326 w 397881"/>
                <a:gd name="connsiteY31" fmla="*/ 616227 h 791136"/>
                <a:gd name="connsiteX32" fmla="*/ 283265 w 397881"/>
                <a:gd name="connsiteY32" fmla="*/ 631135 h 791136"/>
                <a:gd name="connsiteX33" fmla="*/ 308113 w 397881"/>
                <a:gd name="connsiteY33" fmla="*/ 651013 h 791136"/>
                <a:gd name="connsiteX34" fmla="*/ 323022 w 397881"/>
                <a:gd name="connsiteY34" fmla="*/ 680831 h 791136"/>
                <a:gd name="connsiteX35" fmla="*/ 337931 w 397881"/>
                <a:gd name="connsiteY35" fmla="*/ 690770 h 791136"/>
                <a:gd name="connsiteX36" fmla="*/ 352839 w 397881"/>
                <a:gd name="connsiteY36" fmla="*/ 720587 h 791136"/>
                <a:gd name="connsiteX37" fmla="*/ 377687 w 397881"/>
                <a:gd name="connsiteY37" fmla="*/ 765313 h 791136"/>
                <a:gd name="connsiteX38" fmla="*/ 397565 w 397881"/>
                <a:gd name="connsiteY38" fmla="*/ 790161 h 791136"/>
                <a:gd name="connsiteX39" fmla="*/ 382657 w 397881"/>
                <a:gd name="connsiteY39" fmla="*/ 780222 h 791136"/>
                <a:gd name="connsiteX40" fmla="*/ 327991 w 397881"/>
                <a:gd name="connsiteY40" fmla="*/ 745435 h 791136"/>
                <a:gd name="connsiteX41" fmla="*/ 303144 w 397881"/>
                <a:gd name="connsiteY41" fmla="*/ 720587 h 791136"/>
                <a:gd name="connsiteX42" fmla="*/ 273326 w 397881"/>
                <a:gd name="connsiteY42" fmla="*/ 710648 h 791136"/>
                <a:gd name="connsiteX43" fmla="*/ 253448 w 397881"/>
                <a:gd name="connsiteY43" fmla="*/ 695740 h 791136"/>
                <a:gd name="connsiteX44" fmla="*/ 238539 w 397881"/>
                <a:gd name="connsiteY44" fmla="*/ 690770 h 791136"/>
                <a:gd name="connsiteX45" fmla="*/ 213691 w 397881"/>
                <a:gd name="connsiteY45" fmla="*/ 675861 h 791136"/>
                <a:gd name="connsiteX46" fmla="*/ 193813 w 397881"/>
                <a:gd name="connsiteY46" fmla="*/ 665922 h 791136"/>
                <a:gd name="connsiteX47" fmla="*/ 163996 w 397881"/>
                <a:gd name="connsiteY47" fmla="*/ 646044 h 791136"/>
                <a:gd name="connsiteX48" fmla="*/ 149087 w 397881"/>
                <a:gd name="connsiteY48" fmla="*/ 636105 h 791136"/>
                <a:gd name="connsiteX49" fmla="*/ 119270 w 397881"/>
                <a:gd name="connsiteY49" fmla="*/ 616227 h 791136"/>
                <a:gd name="connsiteX50" fmla="*/ 94422 w 397881"/>
                <a:gd name="connsiteY50" fmla="*/ 596348 h 791136"/>
                <a:gd name="connsiteX51" fmla="*/ 74544 w 397881"/>
                <a:gd name="connsiteY51" fmla="*/ 571500 h 791136"/>
                <a:gd name="connsiteX52" fmla="*/ 54665 w 397881"/>
                <a:gd name="connsiteY52" fmla="*/ 546653 h 791136"/>
                <a:gd name="connsiteX53" fmla="*/ 44726 w 397881"/>
                <a:gd name="connsiteY53" fmla="*/ 516835 h 791136"/>
                <a:gd name="connsiteX54" fmla="*/ 34787 w 397881"/>
                <a:gd name="connsiteY54" fmla="*/ 442292 h 791136"/>
                <a:gd name="connsiteX55" fmla="*/ 29818 w 397881"/>
                <a:gd name="connsiteY55" fmla="*/ 367748 h 791136"/>
                <a:gd name="connsiteX56" fmla="*/ 24848 w 397881"/>
                <a:gd name="connsiteY56" fmla="*/ 313083 h 791136"/>
                <a:gd name="connsiteX57" fmla="*/ 14909 w 397881"/>
                <a:gd name="connsiteY57" fmla="*/ 168966 h 791136"/>
                <a:gd name="connsiteX58" fmla="*/ 9939 w 397881"/>
                <a:gd name="connsiteY58" fmla="*/ 109331 h 791136"/>
                <a:gd name="connsiteX59" fmla="*/ 4970 w 397881"/>
                <a:gd name="connsiteY59" fmla="*/ 84483 h 791136"/>
                <a:gd name="connsiteX60" fmla="*/ 0 w 397881"/>
                <a:gd name="connsiteY60" fmla="*/ 0 h 79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97881" h="791136">
                  <a:moveTo>
                    <a:pt x="0" y="0"/>
                  </a:moveTo>
                  <a:lnTo>
                    <a:pt x="0" y="0"/>
                  </a:lnTo>
                  <a:cubicBezTo>
                    <a:pt x="19878" y="9939"/>
                    <a:pt x="41143" y="17490"/>
                    <a:pt x="59635" y="29818"/>
                  </a:cubicBezTo>
                  <a:cubicBezTo>
                    <a:pt x="64605" y="33131"/>
                    <a:pt x="69202" y="37086"/>
                    <a:pt x="74544" y="39757"/>
                  </a:cubicBezTo>
                  <a:cubicBezTo>
                    <a:pt x="79229" y="42100"/>
                    <a:pt x="84873" y="42183"/>
                    <a:pt x="89452" y="44727"/>
                  </a:cubicBezTo>
                  <a:cubicBezTo>
                    <a:pt x="99894" y="50528"/>
                    <a:pt x="109331" y="57979"/>
                    <a:pt x="119270" y="64605"/>
                  </a:cubicBezTo>
                  <a:lnTo>
                    <a:pt x="149087" y="84483"/>
                  </a:lnTo>
                  <a:cubicBezTo>
                    <a:pt x="163465" y="94068"/>
                    <a:pt x="174551" y="103347"/>
                    <a:pt x="193813" y="104361"/>
                  </a:cubicBezTo>
                  <a:lnTo>
                    <a:pt x="288235" y="109331"/>
                  </a:lnTo>
                  <a:cubicBezTo>
                    <a:pt x="333486" y="124412"/>
                    <a:pt x="262005" y="101273"/>
                    <a:pt x="327991" y="119270"/>
                  </a:cubicBezTo>
                  <a:cubicBezTo>
                    <a:pt x="370195" y="130780"/>
                    <a:pt x="343693" y="129209"/>
                    <a:pt x="372718" y="129209"/>
                  </a:cubicBezTo>
                  <a:lnTo>
                    <a:pt x="372718" y="129209"/>
                  </a:lnTo>
                  <a:cubicBezTo>
                    <a:pt x="357809" y="130866"/>
                    <a:pt x="342817" y="131898"/>
                    <a:pt x="327991" y="134179"/>
                  </a:cubicBezTo>
                  <a:cubicBezTo>
                    <a:pt x="316396" y="135963"/>
                    <a:pt x="304342" y="140405"/>
                    <a:pt x="293205" y="144118"/>
                  </a:cubicBezTo>
                  <a:cubicBezTo>
                    <a:pt x="289931" y="153939"/>
                    <a:pt x="287054" y="166929"/>
                    <a:pt x="278296" y="173935"/>
                  </a:cubicBezTo>
                  <a:cubicBezTo>
                    <a:pt x="274205" y="177207"/>
                    <a:pt x="268072" y="176562"/>
                    <a:pt x="263387" y="178905"/>
                  </a:cubicBezTo>
                  <a:cubicBezTo>
                    <a:pt x="258045" y="181576"/>
                    <a:pt x="253448" y="185531"/>
                    <a:pt x="248478" y="188844"/>
                  </a:cubicBezTo>
                  <a:cubicBezTo>
                    <a:pt x="241852" y="198783"/>
                    <a:pt x="232377" y="207329"/>
                    <a:pt x="228600" y="218661"/>
                  </a:cubicBezTo>
                  <a:cubicBezTo>
                    <a:pt x="226944" y="223631"/>
                    <a:pt x="226326" y="229078"/>
                    <a:pt x="223631" y="233570"/>
                  </a:cubicBezTo>
                  <a:cubicBezTo>
                    <a:pt x="218911" y="241436"/>
                    <a:pt x="205552" y="248935"/>
                    <a:pt x="198783" y="253448"/>
                  </a:cubicBezTo>
                  <a:cubicBezTo>
                    <a:pt x="197126" y="258418"/>
                    <a:pt x="197085" y="264266"/>
                    <a:pt x="193813" y="268357"/>
                  </a:cubicBezTo>
                  <a:cubicBezTo>
                    <a:pt x="190082" y="273021"/>
                    <a:pt x="182070" y="273231"/>
                    <a:pt x="178905" y="278296"/>
                  </a:cubicBezTo>
                  <a:cubicBezTo>
                    <a:pt x="140831" y="339212"/>
                    <a:pt x="188292" y="288784"/>
                    <a:pt x="159026" y="318053"/>
                  </a:cubicBezTo>
                  <a:cubicBezTo>
                    <a:pt x="146305" y="368941"/>
                    <a:pt x="147897" y="354512"/>
                    <a:pt x="159026" y="447261"/>
                  </a:cubicBezTo>
                  <a:cubicBezTo>
                    <a:pt x="159738" y="453191"/>
                    <a:pt x="165652" y="457200"/>
                    <a:pt x="168965" y="462170"/>
                  </a:cubicBezTo>
                  <a:cubicBezTo>
                    <a:pt x="170622" y="468796"/>
                    <a:pt x="170881" y="475939"/>
                    <a:pt x="173935" y="482048"/>
                  </a:cubicBezTo>
                  <a:cubicBezTo>
                    <a:pt x="179277" y="492732"/>
                    <a:pt x="190035" y="500534"/>
                    <a:pt x="193813" y="511866"/>
                  </a:cubicBezTo>
                  <a:cubicBezTo>
                    <a:pt x="195470" y="516835"/>
                    <a:pt x="195640" y="522583"/>
                    <a:pt x="198783" y="526774"/>
                  </a:cubicBezTo>
                  <a:cubicBezTo>
                    <a:pt x="205811" y="536145"/>
                    <a:pt x="223631" y="551622"/>
                    <a:pt x="223631" y="551622"/>
                  </a:cubicBezTo>
                  <a:cubicBezTo>
                    <a:pt x="236121" y="589096"/>
                    <a:pt x="217820" y="544358"/>
                    <a:pt x="243509" y="576470"/>
                  </a:cubicBezTo>
                  <a:cubicBezTo>
                    <a:pt x="246781" y="580561"/>
                    <a:pt x="246135" y="586694"/>
                    <a:pt x="248478" y="591379"/>
                  </a:cubicBezTo>
                  <a:cubicBezTo>
                    <a:pt x="256759" y="607941"/>
                    <a:pt x="258421" y="606289"/>
                    <a:pt x="273326" y="616227"/>
                  </a:cubicBezTo>
                  <a:cubicBezTo>
                    <a:pt x="276639" y="621196"/>
                    <a:pt x="279534" y="626471"/>
                    <a:pt x="283265" y="631135"/>
                  </a:cubicBezTo>
                  <a:cubicBezTo>
                    <a:pt x="291357" y="641249"/>
                    <a:pt x="297046" y="643634"/>
                    <a:pt x="308113" y="651013"/>
                  </a:cubicBezTo>
                  <a:cubicBezTo>
                    <a:pt x="312155" y="663138"/>
                    <a:pt x="313389" y="671198"/>
                    <a:pt x="323022" y="680831"/>
                  </a:cubicBezTo>
                  <a:cubicBezTo>
                    <a:pt x="327245" y="685054"/>
                    <a:pt x="332961" y="687457"/>
                    <a:pt x="337931" y="690770"/>
                  </a:cubicBezTo>
                  <a:cubicBezTo>
                    <a:pt x="350419" y="728238"/>
                    <a:pt x="333575" y="682060"/>
                    <a:pt x="352839" y="720587"/>
                  </a:cubicBezTo>
                  <a:cubicBezTo>
                    <a:pt x="365339" y="745586"/>
                    <a:pt x="346347" y="733970"/>
                    <a:pt x="377687" y="765313"/>
                  </a:cubicBezTo>
                  <a:cubicBezTo>
                    <a:pt x="379554" y="767180"/>
                    <a:pt x="400698" y="787028"/>
                    <a:pt x="397565" y="790161"/>
                  </a:cubicBezTo>
                  <a:cubicBezTo>
                    <a:pt x="393342" y="794384"/>
                    <a:pt x="387487" y="783735"/>
                    <a:pt x="382657" y="780222"/>
                  </a:cubicBezTo>
                  <a:cubicBezTo>
                    <a:pt x="336175" y="746417"/>
                    <a:pt x="359417" y="755911"/>
                    <a:pt x="327991" y="745435"/>
                  </a:cubicBezTo>
                  <a:cubicBezTo>
                    <a:pt x="318925" y="731837"/>
                    <a:pt x="318835" y="727561"/>
                    <a:pt x="303144" y="720587"/>
                  </a:cubicBezTo>
                  <a:cubicBezTo>
                    <a:pt x="293570" y="716332"/>
                    <a:pt x="273326" y="710648"/>
                    <a:pt x="273326" y="710648"/>
                  </a:cubicBezTo>
                  <a:cubicBezTo>
                    <a:pt x="266700" y="705679"/>
                    <a:pt x="260639" y="699849"/>
                    <a:pt x="253448" y="695740"/>
                  </a:cubicBezTo>
                  <a:cubicBezTo>
                    <a:pt x="248900" y="693141"/>
                    <a:pt x="243224" y="693113"/>
                    <a:pt x="238539" y="690770"/>
                  </a:cubicBezTo>
                  <a:cubicBezTo>
                    <a:pt x="229900" y="686450"/>
                    <a:pt x="222135" y="680552"/>
                    <a:pt x="213691" y="675861"/>
                  </a:cubicBezTo>
                  <a:cubicBezTo>
                    <a:pt x="207215" y="672263"/>
                    <a:pt x="200165" y="669733"/>
                    <a:pt x="193813" y="665922"/>
                  </a:cubicBezTo>
                  <a:cubicBezTo>
                    <a:pt x="183570" y="659776"/>
                    <a:pt x="173935" y="652670"/>
                    <a:pt x="163996" y="646044"/>
                  </a:cubicBezTo>
                  <a:lnTo>
                    <a:pt x="149087" y="636105"/>
                  </a:lnTo>
                  <a:lnTo>
                    <a:pt x="119270" y="616227"/>
                  </a:lnTo>
                  <a:cubicBezTo>
                    <a:pt x="105108" y="602063"/>
                    <a:pt x="113230" y="608886"/>
                    <a:pt x="94422" y="596348"/>
                  </a:cubicBezTo>
                  <a:cubicBezTo>
                    <a:pt x="63832" y="550465"/>
                    <a:pt x="102868" y="606906"/>
                    <a:pt x="74544" y="571500"/>
                  </a:cubicBezTo>
                  <a:cubicBezTo>
                    <a:pt x="49478" y="540167"/>
                    <a:pt x="78657" y="570642"/>
                    <a:pt x="54665" y="546653"/>
                  </a:cubicBezTo>
                  <a:cubicBezTo>
                    <a:pt x="51352" y="536714"/>
                    <a:pt x="45768" y="527260"/>
                    <a:pt x="44726" y="516835"/>
                  </a:cubicBezTo>
                  <a:cubicBezTo>
                    <a:pt x="38917" y="458735"/>
                    <a:pt x="43022" y="483464"/>
                    <a:pt x="34787" y="442292"/>
                  </a:cubicBezTo>
                  <a:cubicBezTo>
                    <a:pt x="33131" y="417444"/>
                    <a:pt x="31728" y="392578"/>
                    <a:pt x="29818" y="367748"/>
                  </a:cubicBezTo>
                  <a:cubicBezTo>
                    <a:pt x="28415" y="349505"/>
                    <a:pt x="25836" y="331353"/>
                    <a:pt x="24848" y="313083"/>
                  </a:cubicBezTo>
                  <a:cubicBezTo>
                    <a:pt x="17174" y="171132"/>
                    <a:pt x="33811" y="225676"/>
                    <a:pt x="14909" y="168966"/>
                  </a:cubicBezTo>
                  <a:cubicBezTo>
                    <a:pt x="13252" y="149088"/>
                    <a:pt x="12270" y="129142"/>
                    <a:pt x="9939" y="109331"/>
                  </a:cubicBezTo>
                  <a:cubicBezTo>
                    <a:pt x="8952" y="100942"/>
                    <a:pt x="5372" y="92920"/>
                    <a:pt x="4970" y="84483"/>
                  </a:cubicBezTo>
                  <a:cubicBezTo>
                    <a:pt x="3709" y="58009"/>
                    <a:pt x="828" y="14080"/>
                    <a:pt x="0" y="0"/>
                  </a:cubicBezTo>
                  <a:close/>
                </a:path>
              </a:pathLst>
            </a:custGeom>
            <a:solidFill>
              <a:srgbClr val="D4D0D0"/>
            </a:solidFill>
            <a:ln w="3175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endParaRPr lang="en-US" sz="1350" b="1">
                <a:solidFill>
                  <a:srgbClr val="000000"/>
                </a:solidFill>
                <a:latin typeface="Arial" charset="0"/>
              </a:endParaRPr>
            </a:p>
          </p:txBody>
        </p:sp>
        <p:sp>
          <p:nvSpPr>
            <p:cNvPr id="15" name="Oval 14">
              <a:extLst>
                <a:ext uri="{FF2B5EF4-FFF2-40B4-BE49-F238E27FC236}">
                  <a16:creationId xmlns:a16="http://schemas.microsoft.com/office/drawing/2014/main" id="{E5EE0E06-BE1D-4F5C-B905-52888B7852C6}"/>
                </a:ext>
              </a:extLst>
            </p:cNvPr>
            <p:cNvSpPr/>
            <p:nvPr/>
          </p:nvSpPr>
          <p:spPr bwMode="auto">
            <a:xfrm rot="20284767">
              <a:off x="7887479" y="4134173"/>
              <a:ext cx="2641249" cy="352839"/>
            </a:xfrm>
            <a:prstGeom prst="ellipse">
              <a:avLst/>
            </a:prstGeom>
            <a:solidFill>
              <a:srgbClr val="B5B4B0"/>
            </a:solidFill>
            <a:ln w="31750"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defRPr/>
              </a:pPr>
              <a:endParaRPr lang="en-US" sz="1350" b="1">
                <a:solidFill>
                  <a:srgbClr val="000000"/>
                </a:solidFill>
                <a:latin typeface="Arial" charset="0"/>
              </a:endParaRPr>
            </a:p>
          </p:txBody>
        </p:sp>
      </p:grpSp>
    </p:spTree>
    <p:extLst>
      <p:ext uri="{BB962C8B-B14F-4D97-AF65-F5344CB8AC3E}">
        <p14:creationId xmlns:p14="http://schemas.microsoft.com/office/powerpoint/2010/main" val="2155868995"/>
      </p:ext>
    </p:extLst>
  </p:cSld>
  <p:clrMapOvr>
    <a:masterClrMapping/>
  </p:clrMapOvr>
  <mc:AlternateContent xmlns:mc="http://schemas.openxmlformats.org/markup-compatibility/2006" xmlns:p14="http://schemas.microsoft.com/office/powerpoint/2010/main">
    <mc:Choice Requires="p14">
      <p:transition spd="slow" p14:dur="2000" advTm="37566"/>
    </mc:Choice>
    <mc:Fallback xmlns="">
      <p:transition spd="slow" advTm="375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par>
              <p:cTn id="7"/>
            </p:par>
          </p:childTnLst>
        </p:cTn>
      </p:par>
    </p:tnLst>
    <p:bldLst>
      <p:bldP spid="7" grpId="0"/>
    </p:bldLst>
  </p:timing>
  <p:extLst mod="1">
    <p:ext uri="{E180D4A7-C9FB-4DFB-919C-405C955672EB}">
      <p14:showEvtLst xmlns:p14="http://schemas.microsoft.com/office/powerpoint/2010/main">
        <p14:playEvt time="7236" objId="17"/>
        <p14:stopEvt time="37566" objId="17"/>
      </p14:showEvtLst>
    </p:ext>
  </p:extLs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2"/>
          <p:cNvSpPr>
            <a:spLocks noGrp="1" noChangeArrowheads="1"/>
          </p:cNvSpPr>
          <p:nvPr>
            <p:ph type="title" idx="4294967295"/>
          </p:nvPr>
        </p:nvSpPr>
        <p:spPr>
          <a:xfrm>
            <a:off x="1428750" y="269508"/>
            <a:ext cx="6400800" cy="1008506"/>
          </a:xfrm>
        </p:spPr>
        <p:txBody>
          <a:bodyPr/>
          <a:lstStyle/>
          <a:p>
            <a:pPr eaLnBrk="1" hangingPunct="1"/>
            <a:r>
              <a:rPr lang="en-US" sz="2800" kern="1200" dirty="0">
                <a:solidFill>
                  <a:schemeClr val="bg2">
                    <a:lumMod val="60000"/>
                    <a:lumOff val="40000"/>
                  </a:schemeClr>
                </a:solidFill>
                <a:latin typeface="Calibri"/>
                <a:ea typeface="+mn-ea"/>
                <a:cs typeface="+mn-cs"/>
              </a:rPr>
              <a:t>Sound Speed Measure of Breast Density as a Marker for Breast Cancer Risk</a:t>
            </a:r>
            <a:endParaRPr lang="en-US" sz="2800" dirty="0">
              <a:solidFill>
                <a:schemeClr val="bg2">
                  <a:lumMod val="60000"/>
                  <a:lumOff val="40000"/>
                </a:schemeClr>
              </a:solidFill>
            </a:endParaRPr>
          </a:p>
        </p:txBody>
      </p:sp>
      <p:sp>
        <p:nvSpPr>
          <p:cNvPr id="15" name="Rectangle 3"/>
          <p:cNvSpPr txBox="1">
            <a:spLocks noChangeArrowheads="1"/>
          </p:cNvSpPr>
          <p:nvPr/>
        </p:nvSpPr>
        <p:spPr bwMode="auto">
          <a:xfrm>
            <a:off x="1428750" y="269507"/>
            <a:ext cx="6400800" cy="1008505"/>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marL="0" marR="0" lvl="0" indent="0" algn="ctr" defTabSz="685800" rtl="0"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a:ln>
                <a:noFill/>
              </a:ln>
              <a:solidFill>
                <a:srgbClr val="FFFFFF">
                  <a:lumMod val="50000"/>
                </a:srgbClr>
              </a:solidFill>
              <a:effectLst/>
              <a:uLnTx/>
              <a:uFillTx/>
              <a:latin typeface="Adobe Garamond Pro"/>
              <a:ea typeface="+mj-ea"/>
              <a:cs typeface="+mj-cs"/>
            </a:endParaRPr>
          </a:p>
        </p:txBody>
      </p:sp>
      <p:pic>
        <p:nvPicPr>
          <p:cNvPr id="78850" name="Picture 3"/>
          <p:cNvPicPr>
            <a:picLocks noGrp="1" noChangeAspect="1" noChangeArrowheads="1"/>
          </p:cNvPicPr>
          <p:nvPr>
            <p:ph idx="4294967295"/>
          </p:nvPr>
        </p:nvPicPr>
        <p:blipFill rotWithShape="1">
          <a:blip r:embed="rId3">
            <a:lum bright="6000" contrast="20000"/>
          </a:blip>
          <a:srcRect l="8905" t="3931" r="3532" b="50414"/>
          <a:stretch/>
        </p:blipFill>
        <p:spPr>
          <a:xfrm>
            <a:off x="139732" y="2364860"/>
            <a:ext cx="3984638" cy="1462089"/>
          </a:xfrm>
        </p:spPr>
      </p:pic>
      <p:sp>
        <p:nvSpPr>
          <p:cNvPr id="78851" name="Text Box 4"/>
          <p:cNvSpPr txBox="1">
            <a:spLocks noChangeArrowheads="1"/>
          </p:cNvSpPr>
          <p:nvPr/>
        </p:nvSpPr>
        <p:spPr bwMode="auto">
          <a:xfrm>
            <a:off x="1138200" y="2174262"/>
            <a:ext cx="1445419" cy="323165"/>
          </a:xfrm>
          <a:prstGeom prst="rect">
            <a:avLst/>
          </a:prstGeom>
          <a:noFill/>
          <a:ln w="9525">
            <a:noFill/>
            <a:miter lim="800000"/>
            <a:headEnd/>
            <a:tailEnd/>
          </a:ln>
        </p:spPr>
        <p:txBody>
          <a:bodyPr wrap="square">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750" b="1" i="0" u="none" strike="noStrike" kern="1200" cap="none" spc="0" normalizeH="0" baseline="0" noProof="0">
                <a:ln>
                  <a:noFill/>
                </a:ln>
                <a:solidFill>
                  <a:srgbClr val="FFFFFF"/>
                </a:solidFill>
                <a:effectLst/>
                <a:uLnTx/>
                <a:uFillTx/>
                <a:latin typeface="Arial" charset="0"/>
                <a:ea typeface="+mn-ea"/>
                <a:cs typeface="+mn-cs"/>
              </a:rPr>
              <a:t>Santen, R J, </a:t>
            </a:r>
            <a:r>
              <a:rPr kumimoji="0" lang="en-US" sz="750" b="1" i="0" u="none" strike="noStrike" kern="1200" cap="none" spc="0" normalizeH="0" baseline="0" noProof="0" err="1">
                <a:ln>
                  <a:noFill/>
                </a:ln>
                <a:solidFill>
                  <a:srgbClr val="FFFFFF"/>
                </a:solidFill>
                <a:effectLst/>
                <a:uLnTx/>
                <a:uFillTx/>
                <a:latin typeface="Arial" charset="0"/>
                <a:ea typeface="+mn-ea"/>
                <a:cs typeface="+mn-cs"/>
              </a:rPr>
              <a:t>Mansel</a:t>
            </a:r>
            <a:r>
              <a:rPr kumimoji="0" lang="en-US" sz="750" b="1" i="0" u="none" strike="noStrike" kern="1200" cap="none" spc="0" normalizeH="0" baseline="0" noProof="0">
                <a:ln>
                  <a:noFill/>
                </a:ln>
                <a:solidFill>
                  <a:srgbClr val="FFFFFF"/>
                </a:solidFill>
                <a:effectLst/>
                <a:uLnTx/>
                <a:uFillTx/>
                <a:latin typeface="Arial" charset="0"/>
                <a:ea typeface="+mn-ea"/>
                <a:cs typeface="+mn-cs"/>
              </a:rPr>
              <a:t>, R. 2005.</a:t>
            </a:r>
          </a:p>
        </p:txBody>
      </p:sp>
      <p:sp>
        <p:nvSpPr>
          <p:cNvPr id="78852" name="Text Box 9"/>
          <p:cNvSpPr txBox="1">
            <a:spLocks noChangeArrowheads="1"/>
          </p:cNvSpPr>
          <p:nvPr/>
        </p:nvSpPr>
        <p:spPr bwMode="auto">
          <a:xfrm>
            <a:off x="63066" y="2177883"/>
            <a:ext cx="1797844" cy="207749"/>
          </a:xfrm>
          <a:prstGeom prst="rect">
            <a:avLst/>
          </a:prstGeom>
          <a:noFill/>
          <a:ln w="9525">
            <a:noFill/>
            <a:miter lim="800000"/>
            <a:headEnd/>
            <a:tailEnd/>
          </a:ln>
        </p:spPr>
        <p:txBody>
          <a:bodyPr>
            <a:spAutoFit/>
          </a:bodyPr>
          <a:lstStyle/>
          <a:p>
            <a:pPr marL="0" marR="0" lvl="0" indent="0" algn="l" defTabSz="685800" rtl="0" eaLnBrk="0" fontAlgn="base" latinLnBrk="0" hangingPunct="0">
              <a:lnSpc>
                <a:spcPct val="100000"/>
              </a:lnSpc>
              <a:spcBef>
                <a:spcPct val="0"/>
              </a:spcBef>
              <a:spcAft>
                <a:spcPct val="0"/>
              </a:spcAft>
              <a:buClrTx/>
              <a:buSzTx/>
              <a:buFontTx/>
              <a:buNone/>
              <a:tabLst/>
              <a:defRPr/>
            </a:pPr>
            <a:r>
              <a:rPr kumimoji="0" lang="en-US" sz="750" b="1" i="0" u="none" strike="noStrike" kern="1200" cap="none" spc="0" normalizeH="0" baseline="0" noProof="0">
                <a:ln>
                  <a:noFill/>
                </a:ln>
                <a:solidFill>
                  <a:srgbClr val="FFFF00"/>
                </a:solidFill>
                <a:effectLst/>
                <a:uLnTx/>
                <a:uFillTx/>
                <a:latin typeface="Arial" charset="0"/>
                <a:ea typeface="+mn-ea"/>
                <a:cs typeface="+mn-cs"/>
              </a:rPr>
              <a:t>Boyd, N. et al, 2007</a:t>
            </a:r>
          </a:p>
        </p:txBody>
      </p:sp>
      <p:sp>
        <p:nvSpPr>
          <p:cNvPr id="12" name="Text Box 8"/>
          <p:cNvSpPr txBox="1">
            <a:spLocks noChangeArrowheads="1"/>
          </p:cNvSpPr>
          <p:nvPr/>
        </p:nvSpPr>
        <p:spPr bwMode="auto">
          <a:xfrm>
            <a:off x="4937159" y="5252637"/>
            <a:ext cx="2610251" cy="415498"/>
          </a:xfrm>
          <a:prstGeom prst="rect">
            <a:avLst/>
          </a:prstGeom>
          <a:solidFill>
            <a:schemeClr val="tx1">
              <a:lumMod val="75000"/>
              <a:lumOff val="25000"/>
            </a:schemeClr>
          </a:solidFill>
          <a:ln w="31750">
            <a:noFill/>
            <a:miter lim="800000"/>
            <a:headEnd/>
            <a:tailEnd/>
          </a:ln>
          <a:effectLst/>
        </p:spPr>
        <p:txBody>
          <a:bodyPr wrap="square">
            <a:spAutoFit/>
          </a:bodyPr>
          <a:lstStyle/>
          <a:p>
            <a:pPr marL="0" marR="0" lvl="0" indent="0" algn="l" defTabSz="685800" rtl="0" eaLnBrk="1" fontAlgn="base" latinLnBrk="0" hangingPunct="1">
              <a:lnSpc>
                <a:spcPct val="100000"/>
              </a:lnSpc>
              <a:spcBef>
                <a:spcPct val="0"/>
              </a:spcBef>
              <a:spcAft>
                <a:spcPct val="0"/>
              </a:spcAft>
              <a:buClrTx/>
              <a:buSzTx/>
              <a:buFontTx/>
              <a:buChar char="•"/>
              <a:tabLst/>
              <a:defRPr/>
            </a:pPr>
            <a:r>
              <a:rPr kumimoji="0" lang="en-US" sz="1050" b="0" i="0" u="none" strike="noStrike" kern="1200" cap="none" spc="0" normalizeH="0" baseline="0" noProof="0">
                <a:ln>
                  <a:noFill/>
                </a:ln>
                <a:solidFill>
                  <a:srgbClr val="FFCC99"/>
                </a:solidFill>
                <a:effectLst/>
                <a:uLnTx/>
                <a:uFillTx/>
                <a:latin typeface="Arial" charset="0"/>
                <a:ea typeface="+mn-ea"/>
                <a:cs typeface="+mn-cs"/>
              </a:rPr>
              <a:t> </a:t>
            </a:r>
            <a:r>
              <a:rPr kumimoji="0" lang="en-US" sz="1050" b="0" i="0" u="none" strike="noStrike" kern="1200" cap="none" spc="0" normalizeH="0" baseline="0" noProof="0">
                <a:ln>
                  <a:noFill/>
                </a:ln>
                <a:solidFill>
                  <a:srgbClr val="BBE0E3"/>
                </a:solidFill>
                <a:effectLst/>
                <a:uLnTx/>
                <a:uFillTx/>
                <a:latin typeface="Arial" charset="0"/>
                <a:ea typeface="+mn-ea"/>
                <a:cs typeface="+mn-cs"/>
              </a:rPr>
              <a:t>Volumetric sound speed (km/s)</a:t>
            </a:r>
            <a:endParaRPr kumimoji="0" lang="en-US" sz="1050" b="0" i="0" u="none" strike="noStrike" kern="1200" cap="none" spc="0" normalizeH="0" baseline="0" noProof="0">
              <a:ln>
                <a:noFill/>
              </a:ln>
              <a:solidFill>
                <a:srgbClr val="FFFF99"/>
              </a:solidFill>
              <a:effectLst/>
              <a:uLnTx/>
              <a:uFillTx/>
              <a:latin typeface="Arial" charset="0"/>
              <a:ea typeface="+mn-ea"/>
              <a:cs typeface="+mn-cs"/>
            </a:endParaRPr>
          </a:p>
          <a:p>
            <a:pPr marL="0" marR="0" lvl="0" indent="0" algn="l" defTabSz="685800" rtl="0" eaLnBrk="1" fontAlgn="base" latinLnBrk="0" hangingPunct="1">
              <a:lnSpc>
                <a:spcPct val="100000"/>
              </a:lnSpc>
              <a:spcBef>
                <a:spcPct val="0"/>
              </a:spcBef>
              <a:spcAft>
                <a:spcPct val="0"/>
              </a:spcAft>
              <a:buClrTx/>
              <a:buSzTx/>
              <a:buFontTx/>
              <a:buChar char="•"/>
              <a:tabLst/>
              <a:defRPr/>
            </a:pPr>
            <a:r>
              <a:rPr kumimoji="0" lang="en-US" sz="1050" b="0" i="0" u="none" strike="noStrike" kern="1200" cap="none" spc="0" normalizeH="0" baseline="0" noProof="0">
                <a:ln>
                  <a:noFill/>
                </a:ln>
                <a:solidFill>
                  <a:srgbClr val="BBE0E3"/>
                </a:solidFill>
                <a:effectLst/>
                <a:uLnTx/>
                <a:uFillTx/>
                <a:latin typeface="Arial" charset="0"/>
                <a:ea typeface="+mn-ea"/>
                <a:cs typeface="+mn-cs"/>
              </a:rPr>
              <a:t> </a:t>
            </a:r>
            <a:r>
              <a:rPr kumimoji="0" lang="en-US" sz="1050" b="0" i="0" u="none" strike="noStrike" kern="1200" cap="none" spc="0" normalizeH="0" baseline="0" noProof="0">
                <a:ln>
                  <a:noFill/>
                </a:ln>
                <a:solidFill>
                  <a:srgbClr val="FFFF99"/>
                </a:solidFill>
                <a:effectLst/>
                <a:uLnTx/>
                <a:uFillTx/>
                <a:latin typeface="Arial" charset="0"/>
                <a:ea typeface="+mn-ea"/>
                <a:cs typeface="+mn-cs"/>
              </a:rPr>
              <a:t>Volumetric sound speed (%)</a:t>
            </a:r>
          </a:p>
        </p:txBody>
      </p:sp>
      <p:sp>
        <p:nvSpPr>
          <p:cNvPr id="13" name="Text Box 8"/>
          <p:cNvSpPr txBox="1">
            <a:spLocks noChangeArrowheads="1"/>
          </p:cNvSpPr>
          <p:nvPr/>
        </p:nvSpPr>
        <p:spPr bwMode="auto">
          <a:xfrm>
            <a:off x="4629150" y="1900923"/>
            <a:ext cx="2702719" cy="300082"/>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sz="1350" b="1" i="0" u="none" strike="noStrike" kern="1200" cap="none" spc="0" normalizeH="0" baseline="0" noProof="0">
                <a:ln>
                  <a:noFill/>
                </a:ln>
                <a:solidFill>
                  <a:srgbClr val="FFCC99"/>
                </a:solidFill>
                <a:effectLst/>
                <a:uLnTx/>
                <a:uFillTx/>
                <a:latin typeface="Arial" charset="0"/>
                <a:ea typeface="+mn-ea"/>
                <a:cs typeface="+mn-cs"/>
              </a:rPr>
              <a:t> </a:t>
            </a:r>
            <a:r>
              <a:rPr kumimoji="0" lang="en-US" sz="1350" b="1" i="0" u="none" strike="noStrike" kern="1200" cap="none" spc="0" normalizeH="0" baseline="0" noProof="0">
                <a:ln>
                  <a:noFill/>
                </a:ln>
                <a:solidFill>
                  <a:srgbClr val="FFC000"/>
                </a:solidFill>
                <a:effectLst/>
                <a:uLnTx/>
                <a:uFillTx/>
                <a:latin typeface="Arial" charset="0"/>
                <a:ea typeface="+mn-ea"/>
                <a:cs typeface="+mn-cs"/>
              </a:rPr>
              <a:t>UST</a:t>
            </a:r>
          </a:p>
        </p:txBody>
      </p:sp>
      <p:sp>
        <p:nvSpPr>
          <p:cNvPr id="14" name="Text Box 8"/>
          <p:cNvSpPr txBox="1">
            <a:spLocks noChangeArrowheads="1"/>
          </p:cNvSpPr>
          <p:nvPr/>
        </p:nvSpPr>
        <p:spPr bwMode="auto">
          <a:xfrm>
            <a:off x="1767483" y="1943100"/>
            <a:ext cx="1763316" cy="300082"/>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sz="1350" b="1" i="0" u="none" strike="noStrike" kern="1200" cap="none" spc="0" normalizeH="0" baseline="0" noProof="0">
                <a:ln>
                  <a:noFill/>
                </a:ln>
                <a:solidFill>
                  <a:srgbClr val="FFCC99"/>
                </a:solidFill>
                <a:effectLst/>
                <a:uLnTx/>
                <a:uFillTx/>
                <a:latin typeface="Arial" charset="0"/>
                <a:ea typeface="+mn-ea"/>
                <a:cs typeface="+mn-cs"/>
              </a:rPr>
              <a:t> </a:t>
            </a:r>
            <a:r>
              <a:rPr kumimoji="0" lang="en-US" sz="1350" b="1" i="0" u="none" strike="noStrike" kern="1200" cap="none" spc="0" normalizeH="0" baseline="0" noProof="0">
                <a:ln>
                  <a:noFill/>
                </a:ln>
                <a:solidFill>
                  <a:srgbClr val="FFC000"/>
                </a:solidFill>
                <a:effectLst/>
                <a:uLnTx/>
                <a:uFillTx/>
                <a:latin typeface="Arial" charset="0"/>
                <a:ea typeface="+mn-ea"/>
                <a:cs typeface="+mn-cs"/>
              </a:rPr>
              <a:t>Mammography</a:t>
            </a:r>
          </a:p>
        </p:txBody>
      </p:sp>
      <p:pic>
        <p:nvPicPr>
          <p:cNvPr id="6" name="Picture 5">
            <a:extLst>
              <a:ext uri="{FF2B5EF4-FFF2-40B4-BE49-F238E27FC236}">
                <a16:creationId xmlns:a16="http://schemas.microsoft.com/office/drawing/2014/main" id="{FE27AAD0-A8F3-4F36-80FD-7AB20FED23BA}"/>
              </a:ext>
            </a:extLst>
          </p:cNvPr>
          <p:cNvPicPr>
            <a:picLocks noChangeAspect="1"/>
          </p:cNvPicPr>
          <p:nvPr/>
        </p:nvPicPr>
        <p:blipFill rotWithShape="1">
          <a:blip r:embed="rId4"/>
          <a:srcRect b="16141"/>
          <a:stretch/>
        </p:blipFill>
        <p:spPr>
          <a:xfrm>
            <a:off x="4099104" y="2177882"/>
            <a:ext cx="4981831" cy="2963519"/>
          </a:xfrm>
          <a:prstGeom prst="rect">
            <a:avLst/>
          </a:prstGeom>
        </p:spPr>
      </p:pic>
      <p:pic>
        <p:nvPicPr>
          <p:cNvPr id="2" name="Picture 1">
            <a:extLst>
              <a:ext uri="{FF2B5EF4-FFF2-40B4-BE49-F238E27FC236}">
                <a16:creationId xmlns:a16="http://schemas.microsoft.com/office/drawing/2014/main" id="{19D10532-8C5E-44A9-94C6-85F131FE51CE}"/>
              </a:ext>
            </a:extLst>
          </p:cNvPr>
          <p:cNvPicPr>
            <a:picLocks noChangeAspect="1"/>
          </p:cNvPicPr>
          <p:nvPr/>
        </p:nvPicPr>
        <p:blipFill>
          <a:blip r:embed="rId5"/>
          <a:stretch>
            <a:fillRect/>
          </a:stretch>
        </p:blipFill>
        <p:spPr>
          <a:xfrm>
            <a:off x="564646" y="3972483"/>
            <a:ext cx="2763798" cy="1768642"/>
          </a:xfrm>
          <a:prstGeom prst="rect">
            <a:avLst/>
          </a:prstGeom>
        </p:spPr>
      </p:pic>
    </p:spTree>
    <p:extLst>
      <p:ext uri="{BB962C8B-B14F-4D97-AF65-F5344CB8AC3E}">
        <p14:creationId xmlns:p14="http://schemas.microsoft.com/office/powerpoint/2010/main" val="2786483488"/>
      </p:ext>
    </p:extLst>
  </p:cSld>
  <p:clrMapOvr>
    <a:masterClrMapping/>
  </p:clrMapOvr>
  <p:transition advTm="14613"/>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7EDBC32-C53B-4A05-8C78-C6ACDEAB5893}"/>
              </a:ext>
            </a:extLst>
          </p:cNvPr>
          <p:cNvSpPr>
            <a:spLocks noGrp="1"/>
          </p:cNvSpPr>
          <p:nvPr>
            <p:ph type="sldNum" sz="quarter" idx="10"/>
          </p:nvPr>
        </p:nvSpPr>
        <p:spPr/>
        <p:txBody>
          <a:bodyPr/>
          <a:lstStyle/>
          <a:p>
            <a:pPr defTabSz="685800"/>
            <a:fld id="{98983377-67BE-4D38-BE26-BBA81F93C943}" type="slidenum">
              <a:rPr lang="en-US">
                <a:solidFill>
                  <a:prstClr val="black">
                    <a:tint val="75000"/>
                  </a:prstClr>
                </a:solidFill>
                <a:latin typeface="Calibri"/>
              </a:rPr>
              <a:pPr defTabSz="685800"/>
              <a:t>5</a:t>
            </a:fld>
            <a:endParaRPr lang="en-US" dirty="0">
              <a:solidFill>
                <a:prstClr val="black">
                  <a:tint val="75000"/>
                </a:prstClr>
              </a:solidFill>
              <a:latin typeface="Calibri"/>
            </a:endParaRPr>
          </a:p>
        </p:txBody>
      </p:sp>
      <p:sp>
        <p:nvSpPr>
          <p:cNvPr id="4" name="Text Placeholder 3">
            <a:extLst>
              <a:ext uri="{FF2B5EF4-FFF2-40B4-BE49-F238E27FC236}">
                <a16:creationId xmlns:a16="http://schemas.microsoft.com/office/drawing/2014/main" id="{B5E9034C-65E0-4343-9093-AAD4E26BE0CF}"/>
              </a:ext>
            </a:extLst>
          </p:cNvPr>
          <p:cNvSpPr>
            <a:spLocks noGrp="1"/>
          </p:cNvSpPr>
          <p:nvPr>
            <p:ph type="body" sz="quarter" idx="11"/>
          </p:nvPr>
        </p:nvSpPr>
        <p:spPr>
          <a:xfrm>
            <a:off x="172444" y="2081356"/>
            <a:ext cx="8799111" cy="3830267"/>
          </a:xfrm>
        </p:spPr>
        <p:txBody>
          <a:bodyPr/>
          <a:lstStyle/>
          <a:p>
            <a:pPr>
              <a:buClr>
                <a:schemeClr val="bg2"/>
              </a:buClr>
            </a:pPr>
            <a:r>
              <a:rPr lang="en-US" sz="2100" dirty="0">
                <a:solidFill>
                  <a:schemeClr val="bg2"/>
                </a:solidFill>
              </a:rPr>
              <a:t>A group of 100 women underwent both a UST scan and a mammogram at the Karmanos Cancer Institute (KCI)</a:t>
            </a:r>
          </a:p>
          <a:p>
            <a:pPr>
              <a:buClr>
                <a:schemeClr val="bg2"/>
              </a:buClr>
            </a:pPr>
            <a:r>
              <a:rPr lang="en-US" sz="2100" dirty="0">
                <a:solidFill>
                  <a:schemeClr val="bg2"/>
                </a:solidFill>
              </a:rPr>
              <a:t>The mammograms had their density analyzed using Volpara</a:t>
            </a:r>
          </a:p>
          <a:p>
            <a:pPr>
              <a:buClr>
                <a:schemeClr val="bg2"/>
              </a:buClr>
            </a:pPr>
            <a:r>
              <a:rPr lang="en-US" sz="2100" dirty="0">
                <a:solidFill>
                  <a:schemeClr val="bg2"/>
                </a:solidFill>
              </a:rPr>
              <a:t>SoftVue scans that occurred within 1 year of the mammogram were analyzed for breast density</a:t>
            </a:r>
          </a:p>
          <a:p>
            <a:pPr>
              <a:buClr>
                <a:schemeClr val="bg2"/>
              </a:buClr>
            </a:pPr>
            <a:r>
              <a:rPr lang="en-US" sz="2100" dirty="0">
                <a:solidFill>
                  <a:schemeClr val="bg2"/>
                </a:solidFill>
              </a:rPr>
              <a:t>At time of the SoftVue scan, sound speed images were created for this study</a:t>
            </a:r>
          </a:p>
          <a:p>
            <a:pPr>
              <a:buClr>
                <a:schemeClr val="bg2"/>
              </a:buClr>
            </a:pPr>
            <a:r>
              <a:rPr lang="en-US" sz="2100" dirty="0">
                <a:solidFill>
                  <a:schemeClr val="bg2"/>
                </a:solidFill>
              </a:rPr>
              <a:t>SoftVue percent density and absolute sound speed were calculated for the breast volume of each patient</a:t>
            </a:r>
          </a:p>
          <a:p>
            <a:pPr>
              <a:buClr>
                <a:schemeClr val="bg2"/>
              </a:buClr>
            </a:pPr>
            <a:r>
              <a:rPr lang="en-US" sz="2100" dirty="0">
                <a:solidFill>
                  <a:schemeClr val="bg2"/>
                </a:solidFill>
              </a:rPr>
              <a:t>The percentage densities and VASS of the SoftVue measurements were compared with Volpara percent densities </a:t>
            </a:r>
          </a:p>
          <a:p>
            <a:pPr>
              <a:buClr>
                <a:schemeClr val="bg2"/>
              </a:buClr>
            </a:pPr>
            <a:r>
              <a:rPr lang="en-US" sz="2100" dirty="0">
                <a:solidFill>
                  <a:schemeClr val="bg2"/>
                </a:solidFill>
              </a:rPr>
              <a:t>Correlation coefficients were determined to assess the degree of agreement.</a:t>
            </a:r>
          </a:p>
        </p:txBody>
      </p:sp>
      <p:sp>
        <p:nvSpPr>
          <p:cNvPr id="9" name="Title 1">
            <a:extLst>
              <a:ext uri="{FF2B5EF4-FFF2-40B4-BE49-F238E27FC236}">
                <a16:creationId xmlns:a16="http://schemas.microsoft.com/office/drawing/2014/main" id="{2B894A80-FE5D-47C5-A85A-0AD8897A57F7}"/>
              </a:ext>
            </a:extLst>
          </p:cNvPr>
          <p:cNvSpPr txBox="1">
            <a:spLocks/>
          </p:cNvSpPr>
          <p:nvPr/>
        </p:nvSpPr>
        <p:spPr bwMode="auto">
          <a:xfrm>
            <a:off x="968745" y="791171"/>
            <a:ext cx="7126940" cy="981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4000" kern="1200">
                <a:solidFill>
                  <a:srgbClr val="7F7F7F"/>
                </a:solidFill>
                <a:latin typeface="+mj-lt"/>
                <a:ea typeface="+mj-ea"/>
                <a:cs typeface="+mj-cs"/>
              </a:defRPr>
            </a:lvl1pPr>
            <a:lvl2pPr algn="ctr" rtl="0" eaLnBrk="0" fontAlgn="base" hangingPunct="0">
              <a:spcBef>
                <a:spcPct val="0"/>
              </a:spcBef>
              <a:spcAft>
                <a:spcPct val="0"/>
              </a:spcAft>
              <a:defRPr sz="4000">
                <a:solidFill>
                  <a:srgbClr val="7F7F7F"/>
                </a:solidFill>
                <a:latin typeface="Adobe Garamond Pro" pitchFamily="18" charset="0"/>
              </a:defRPr>
            </a:lvl2pPr>
            <a:lvl3pPr algn="ctr" rtl="0" eaLnBrk="0" fontAlgn="base" hangingPunct="0">
              <a:spcBef>
                <a:spcPct val="0"/>
              </a:spcBef>
              <a:spcAft>
                <a:spcPct val="0"/>
              </a:spcAft>
              <a:defRPr sz="4000">
                <a:solidFill>
                  <a:srgbClr val="7F7F7F"/>
                </a:solidFill>
                <a:latin typeface="Adobe Garamond Pro" pitchFamily="18" charset="0"/>
              </a:defRPr>
            </a:lvl3pPr>
            <a:lvl4pPr algn="ctr" rtl="0" eaLnBrk="0" fontAlgn="base" hangingPunct="0">
              <a:spcBef>
                <a:spcPct val="0"/>
              </a:spcBef>
              <a:spcAft>
                <a:spcPct val="0"/>
              </a:spcAft>
              <a:defRPr sz="4000">
                <a:solidFill>
                  <a:srgbClr val="7F7F7F"/>
                </a:solidFill>
                <a:latin typeface="Adobe Garamond Pro" pitchFamily="18" charset="0"/>
              </a:defRPr>
            </a:lvl4pPr>
            <a:lvl5pPr algn="ctr" rtl="0" eaLnBrk="0" fontAlgn="base" hangingPunct="0">
              <a:spcBef>
                <a:spcPct val="0"/>
              </a:spcBef>
              <a:spcAft>
                <a:spcPct val="0"/>
              </a:spcAft>
              <a:defRPr sz="4000">
                <a:solidFill>
                  <a:srgbClr val="7F7F7F"/>
                </a:solidFill>
                <a:latin typeface="Adobe Garamond Pro" pitchFamily="18" charset="0"/>
              </a:defRPr>
            </a:lvl5pPr>
            <a:lvl6pPr marL="457200" algn="l" rtl="0" fontAlgn="base">
              <a:spcBef>
                <a:spcPct val="0"/>
              </a:spcBef>
              <a:spcAft>
                <a:spcPct val="0"/>
              </a:spcAft>
              <a:defRPr sz="4000">
                <a:solidFill>
                  <a:srgbClr val="A6A6A6"/>
                </a:solidFill>
                <a:latin typeface="Adobe Garamond Pro" pitchFamily="18" charset="0"/>
              </a:defRPr>
            </a:lvl6pPr>
            <a:lvl7pPr marL="914400" algn="l" rtl="0" fontAlgn="base">
              <a:spcBef>
                <a:spcPct val="0"/>
              </a:spcBef>
              <a:spcAft>
                <a:spcPct val="0"/>
              </a:spcAft>
              <a:defRPr sz="4000">
                <a:solidFill>
                  <a:srgbClr val="A6A6A6"/>
                </a:solidFill>
                <a:latin typeface="Adobe Garamond Pro" pitchFamily="18" charset="0"/>
              </a:defRPr>
            </a:lvl7pPr>
            <a:lvl8pPr marL="1371600" algn="l" rtl="0" fontAlgn="base">
              <a:spcBef>
                <a:spcPct val="0"/>
              </a:spcBef>
              <a:spcAft>
                <a:spcPct val="0"/>
              </a:spcAft>
              <a:defRPr sz="4000">
                <a:solidFill>
                  <a:srgbClr val="A6A6A6"/>
                </a:solidFill>
                <a:latin typeface="Adobe Garamond Pro" pitchFamily="18" charset="0"/>
              </a:defRPr>
            </a:lvl8pPr>
            <a:lvl9pPr marL="1828800" algn="l" rtl="0" fontAlgn="base">
              <a:spcBef>
                <a:spcPct val="0"/>
              </a:spcBef>
              <a:spcAft>
                <a:spcPct val="0"/>
              </a:spcAft>
              <a:defRPr sz="4000">
                <a:solidFill>
                  <a:srgbClr val="A6A6A6"/>
                </a:solidFill>
                <a:latin typeface="Adobe Garamond Pro" pitchFamily="18" charset="0"/>
              </a:defRPr>
            </a:lvl9pPr>
          </a:lstStyle>
          <a:p>
            <a:pPr defTabSz="685800">
              <a:defRPr/>
            </a:pPr>
            <a:r>
              <a:rPr lang="en-US" sz="2400" dirty="0">
                <a:solidFill>
                  <a:sysClr val="window" lastClr="FFFFFF">
                    <a:lumMod val="50000"/>
                  </a:sysClr>
                </a:solidFill>
                <a:latin typeface="Arial" panose="020B0604020202020204" pitchFamily="34" charset="0"/>
                <a:cs typeface="Arial" panose="020B0604020202020204" pitchFamily="34" charset="0"/>
              </a:rPr>
              <a:t>Methods</a:t>
            </a:r>
            <a:br>
              <a:rPr lang="en-US" sz="2400" dirty="0">
                <a:solidFill>
                  <a:sysClr val="window" lastClr="FFFFFF">
                    <a:lumMod val="50000"/>
                  </a:sysClr>
                </a:solidFill>
                <a:latin typeface="Arial" panose="020B0604020202020204" pitchFamily="34" charset="0"/>
                <a:cs typeface="Arial" panose="020B0604020202020204" pitchFamily="34" charset="0"/>
              </a:rPr>
            </a:br>
            <a:r>
              <a:rPr lang="en-US" sz="2400" dirty="0">
                <a:solidFill>
                  <a:sysClr val="window" lastClr="FFFFFF">
                    <a:lumMod val="50000"/>
                  </a:sysClr>
                </a:solidFill>
                <a:latin typeface="Arial" panose="020B0604020202020204" pitchFamily="34" charset="0"/>
                <a:cs typeface="Arial" panose="020B0604020202020204" pitchFamily="34" charset="0"/>
              </a:rPr>
              <a:t>SoftVue vs Volpara</a:t>
            </a:r>
            <a:br>
              <a:rPr lang="en-US" sz="2400" dirty="0">
                <a:solidFill>
                  <a:sysClr val="window" lastClr="FFFFFF">
                    <a:lumMod val="50000"/>
                  </a:sysClr>
                </a:solidFill>
                <a:latin typeface="Arial" panose="020B0604020202020204" pitchFamily="34" charset="0"/>
                <a:cs typeface="Arial" panose="020B0604020202020204" pitchFamily="34" charset="0"/>
              </a:rPr>
            </a:br>
            <a:endParaRPr lang="en-US" sz="2400" dirty="0">
              <a:solidFill>
                <a:sysClr val="window" lastClr="FFFFFF">
                  <a:lumMod val="50000"/>
                </a:sysClr>
              </a:solidFill>
              <a:latin typeface="Arial" panose="020B0604020202020204" pitchFamily="34" charset="0"/>
              <a:cs typeface="Arial" panose="020B0604020202020204" pitchFamily="34" charset="0"/>
            </a:endParaRPr>
          </a:p>
        </p:txBody>
      </p:sp>
      <p:sp>
        <p:nvSpPr>
          <p:cNvPr id="10" name="Rectangle 3">
            <a:extLst>
              <a:ext uri="{FF2B5EF4-FFF2-40B4-BE49-F238E27FC236}">
                <a16:creationId xmlns:a16="http://schemas.microsoft.com/office/drawing/2014/main" id="{D572B50D-1990-48F8-8534-83AE687BBB18}"/>
              </a:ext>
            </a:extLst>
          </p:cNvPr>
          <p:cNvSpPr txBox="1">
            <a:spLocks noChangeArrowheads="1"/>
          </p:cNvSpPr>
          <p:nvPr/>
        </p:nvSpPr>
        <p:spPr bwMode="auto">
          <a:xfrm>
            <a:off x="1355853" y="719671"/>
            <a:ext cx="6528547" cy="891447"/>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rial"/>
            </a:endParaRPr>
          </a:p>
        </p:txBody>
      </p:sp>
    </p:spTree>
    <p:extLst>
      <p:ext uri="{BB962C8B-B14F-4D97-AF65-F5344CB8AC3E}">
        <p14:creationId xmlns:p14="http://schemas.microsoft.com/office/powerpoint/2010/main" val="2116698924"/>
      </p:ext>
    </p:extLst>
  </p:cSld>
  <p:clrMapOvr>
    <a:masterClrMapping/>
  </p:clrMapOvr>
  <mc:AlternateContent xmlns:mc="http://schemas.openxmlformats.org/markup-compatibility/2006" xmlns:p14="http://schemas.microsoft.com/office/powerpoint/2010/main">
    <mc:Choice Requires="p14">
      <p:transition spd="slow" p14:dur="2000" advTm="14980"/>
    </mc:Choice>
    <mc:Fallback xmlns="">
      <p:transition spd="slow" advTm="14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500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500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500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500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500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500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C539B-9C20-4AC1-B207-F00EAA9D11BD}"/>
              </a:ext>
            </a:extLst>
          </p:cNvPr>
          <p:cNvSpPr>
            <a:spLocks noGrp="1"/>
          </p:cNvSpPr>
          <p:nvPr>
            <p:ph type="title"/>
          </p:nvPr>
        </p:nvSpPr>
        <p:spPr/>
        <p:txBody>
          <a:bodyPr/>
          <a:lstStyle/>
          <a:p>
            <a:r>
              <a:rPr lang="en-US" dirty="0">
                <a:solidFill>
                  <a:schemeClr val="bg2">
                    <a:lumMod val="75000"/>
                  </a:schemeClr>
                </a:solidFill>
              </a:rPr>
              <a:t>Volpara Density Measurements</a:t>
            </a:r>
          </a:p>
        </p:txBody>
      </p:sp>
      <p:sp>
        <p:nvSpPr>
          <p:cNvPr id="7" name="Rectangle 3">
            <a:extLst>
              <a:ext uri="{FF2B5EF4-FFF2-40B4-BE49-F238E27FC236}">
                <a16:creationId xmlns:a16="http://schemas.microsoft.com/office/drawing/2014/main" id="{94287E8A-2ECA-44CA-984F-8C48EAB970F8}"/>
              </a:ext>
            </a:extLst>
          </p:cNvPr>
          <p:cNvSpPr txBox="1">
            <a:spLocks noChangeArrowheads="1"/>
          </p:cNvSpPr>
          <p:nvPr/>
        </p:nvSpPr>
        <p:spPr bwMode="auto">
          <a:xfrm>
            <a:off x="1432855" y="179542"/>
            <a:ext cx="6528547" cy="891447"/>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rial"/>
            </a:endParaRPr>
          </a:p>
        </p:txBody>
      </p:sp>
      <p:sp>
        <p:nvSpPr>
          <p:cNvPr id="3" name="Slide Number Placeholder 2">
            <a:extLst>
              <a:ext uri="{FF2B5EF4-FFF2-40B4-BE49-F238E27FC236}">
                <a16:creationId xmlns:a16="http://schemas.microsoft.com/office/drawing/2014/main" id="{D510631A-EE61-4B33-BFA7-BA34D947B424}"/>
              </a:ext>
            </a:extLst>
          </p:cNvPr>
          <p:cNvSpPr>
            <a:spLocks noGrp="1"/>
          </p:cNvSpPr>
          <p:nvPr>
            <p:ph type="sldNum" sz="quarter" idx="10"/>
          </p:nvPr>
        </p:nvSpPr>
        <p:spPr/>
        <p:txBody>
          <a:bodyPr/>
          <a:lstStyle/>
          <a:p>
            <a:pPr defTabSz="685800"/>
            <a:fld id="{98983377-67BE-4D38-BE26-BBA81F93C943}" type="slidenum">
              <a:rPr lang="en-US">
                <a:solidFill>
                  <a:prstClr val="black">
                    <a:tint val="75000"/>
                  </a:prstClr>
                </a:solidFill>
                <a:latin typeface="Calibri"/>
              </a:rPr>
              <a:pPr defTabSz="685800"/>
              <a:t>6</a:t>
            </a:fld>
            <a:endParaRPr lang="en-US" dirty="0">
              <a:solidFill>
                <a:prstClr val="black">
                  <a:tint val="75000"/>
                </a:prstClr>
              </a:solidFill>
              <a:latin typeface="Calibri"/>
            </a:endParaRPr>
          </a:p>
        </p:txBody>
      </p:sp>
      <p:pic>
        <p:nvPicPr>
          <p:cNvPr id="5" name="Picture 4">
            <a:extLst>
              <a:ext uri="{FF2B5EF4-FFF2-40B4-BE49-F238E27FC236}">
                <a16:creationId xmlns:a16="http://schemas.microsoft.com/office/drawing/2014/main" id="{08CF572D-F95C-4E5E-B4E8-F59783465A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3898" y="2107826"/>
            <a:ext cx="2628368" cy="3361764"/>
          </a:xfrm>
          <a:prstGeom prst="rect">
            <a:avLst/>
          </a:prstGeom>
        </p:spPr>
      </p:pic>
      <p:pic>
        <p:nvPicPr>
          <p:cNvPr id="6" name="Picture 5">
            <a:extLst>
              <a:ext uri="{FF2B5EF4-FFF2-40B4-BE49-F238E27FC236}">
                <a16:creationId xmlns:a16="http://schemas.microsoft.com/office/drawing/2014/main" id="{D934AC65-8A93-4377-8104-650793315B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28987" y="2074208"/>
            <a:ext cx="5357813" cy="3429000"/>
          </a:xfrm>
          <a:prstGeom prst="rect">
            <a:avLst/>
          </a:prstGeom>
        </p:spPr>
      </p:pic>
    </p:spTree>
    <p:extLst>
      <p:ext uri="{BB962C8B-B14F-4D97-AF65-F5344CB8AC3E}">
        <p14:creationId xmlns:p14="http://schemas.microsoft.com/office/powerpoint/2010/main" val="1653725082"/>
      </p:ext>
    </p:extLst>
  </p:cSld>
  <p:clrMapOvr>
    <a:masterClrMapping/>
  </p:clrMapOvr>
  <mc:AlternateContent xmlns:mc="http://schemas.openxmlformats.org/markup-compatibility/2006" xmlns:p14="http://schemas.microsoft.com/office/powerpoint/2010/main">
    <mc:Choice Requires="p14">
      <p:transition spd="slow" p14:dur="2000" advTm="5665"/>
    </mc:Choice>
    <mc:Fallback xmlns="">
      <p:transition spd="slow" advTm="566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AD10EA7-9EF5-4BBC-A95F-5F91F01B159C}"/>
              </a:ext>
            </a:extLst>
          </p:cNvPr>
          <p:cNvPicPr>
            <a:picLocks noChangeAspect="1"/>
          </p:cNvPicPr>
          <p:nvPr/>
        </p:nvPicPr>
        <p:blipFill>
          <a:blip r:embed="rId3"/>
          <a:stretch>
            <a:fillRect/>
          </a:stretch>
        </p:blipFill>
        <p:spPr>
          <a:xfrm>
            <a:off x="1028296" y="1588169"/>
            <a:ext cx="7355048" cy="4369870"/>
          </a:xfrm>
          <a:prstGeom prst="rect">
            <a:avLst/>
          </a:prstGeom>
        </p:spPr>
      </p:pic>
      <p:sp>
        <p:nvSpPr>
          <p:cNvPr id="15" name="Rectangle 3"/>
          <p:cNvSpPr txBox="1">
            <a:spLocks noChangeArrowheads="1"/>
          </p:cNvSpPr>
          <p:nvPr/>
        </p:nvSpPr>
        <p:spPr bwMode="auto">
          <a:xfrm>
            <a:off x="1543050" y="490299"/>
            <a:ext cx="61722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dobe Garamond Pro"/>
            </a:endParaRPr>
          </a:p>
        </p:txBody>
      </p:sp>
      <p:sp>
        <p:nvSpPr>
          <p:cNvPr id="78849" name="Rectangle 2"/>
          <p:cNvSpPr>
            <a:spLocks noGrp="1" noChangeArrowheads="1"/>
          </p:cNvSpPr>
          <p:nvPr>
            <p:ph type="title" idx="4294967295"/>
          </p:nvPr>
        </p:nvSpPr>
        <p:spPr>
          <a:xfrm>
            <a:off x="1428750" y="375999"/>
            <a:ext cx="6400800" cy="833717"/>
          </a:xfrm>
        </p:spPr>
        <p:txBody>
          <a:bodyPr/>
          <a:lstStyle/>
          <a:p>
            <a:pPr eaLnBrk="1" hangingPunct="1"/>
            <a:r>
              <a:rPr lang="en-US" sz="2100" kern="1200" dirty="0">
                <a:solidFill>
                  <a:schemeClr val="bg1">
                    <a:lumMod val="75000"/>
                  </a:schemeClr>
                </a:solidFill>
                <a:latin typeface="Calibri"/>
                <a:ea typeface="+mn-ea"/>
                <a:cs typeface="+mn-cs"/>
              </a:rPr>
              <a:t>Sound speed measure of breast density as a biomarker for breast cancer risk</a:t>
            </a:r>
            <a:endParaRPr lang="en-US" sz="2100" dirty="0">
              <a:solidFill>
                <a:schemeClr val="bg1">
                  <a:lumMod val="75000"/>
                </a:schemeClr>
              </a:solidFill>
            </a:endParaRPr>
          </a:p>
        </p:txBody>
      </p:sp>
      <p:sp>
        <p:nvSpPr>
          <p:cNvPr id="12" name="Text Box 8"/>
          <p:cNvSpPr txBox="1">
            <a:spLocks noChangeArrowheads="1"/>
          </p:cNvSpPr>
          <p:nvPr/>
        </p:nvSpPr>
        <p:spPr bwMode="auto">
          <a:xfrm>
            <a:off x="3600450" y="6087585"/>
            <a:ext cx="2057400" cy="577081"/>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defTabSz="685800" fontAlgn="base">
              <a:spcBef>
                <a:spcPct val="0"/>
              </a:spcBef>
              <a:spcAft>
                <a:spcPct val="0"/>
              </a:spcAft>
              <a:defRPr/>
            </a:pPr>
            <a:endParaRPr lang="en-US" sz="1050" b="1" dirty="0">
              <a:solidFill>
                <a:srgbClr val="FFCC99"/>
              </a:solidFill>
              <a:latin typeface="Arial" charset="0"/>
            </a:endParaRPr>
          </a:p>
          <a:p>
            <a:pPr defTabSz="685800" fontAlgn="base">
              <a:spcBef>
                <a:spcPct val="0"/>
              </a:spcBef>
              <a:spcAft>
                <a:spcPct val="0"/>
              </a:spcAft>
              <a:buFontTx/>
              <a:buChar char="•"/>
              <a:defRPr/>
            </a:pPr>
            <a:r>
              <a:rPr lang="en-US" sz="1050" b="1" dirty="0">
                <a:solidFill>
                  <a:srgbClr val="FFCC99"/>
                </a:solidFill>
                <a:latin typeface="Arial" charset="0"/>
              </a:rPr>
              <a:t> </a:t>
            </a:r>
            <a:r>
              <a:rPr lang="en-US" sz="1050" b="1" dirty="0">
                <a:solidFill>
                  <a:srgbClr val="BBE0E3"/>
                </a:solidFill>
                <a:latin typeface="Arial" charset="0"/>
              </a:rPr>
              <a:t>Fat (black)</a:t>
            </a:r>
            <a:endParaRPr lang="en-US" sz="1050" b="1" dirty="0">
              <a:solidFill>
                <a:srgbClr val="FFFF99"/>
              </a:solidFill>
              <a:latin typeface="Arial" charset="0"/>
            </a:endParaRPr>
          </a:p>
          <a:p>
            <a:pPr defTabSz="685800" fontAlgn="base">
              <a:spcBef>
                <a:spcPct val="0"/>
              </a:spcBef>
              <a:spcAft>
                <a:spcPct val="0"/>
              </a:spcAft>
              <a:buFontTx/>
              <a:buChar char="•"/>
              <a:defRPr/>
            </a:pPr>
            <a:r>
              <a:rPr lang="en-US" sz="1050" b="1" dirty="0">
                <a:solidFill>
                  <a:srgbClr val="BBE0E3"/>
                </a:solidFill>
                <a:latin typeface="Arial" charset="0"/>
              </a:rPr>
              <a:t> </a:t>
            </a:r>
            <a:r>
              <a:rPr lang="en-US" sz="1050" b="1" dirty="0">
                <a:solidFill>
                  <a:srgbClr val="FFFF99"/>
                </a:solidFill>
                <a:latin typeface="Arial" charset="0"/>
              </a:rPr>
              <a:t>Glandular tissue (white)</a:t>
            </a:r>
          </a:p>
        </p:txBody>
      </p:sp>
      <p:sp>
        <p:nvSpPr>
          <p:cNvPr id="13" name="Text Box 8"/>
          <p:cNvSpPr txBox="1">
            <a:spLocks noChangeArrowheads="1"/>
          </p:cNvSpPr>
          <p:nvPr/>
        </p:nvSpPr>
        <p:spPr bwMode="auto">
          <a:xfrm>
            <a:off x="-893341" y="3465668"/>
            <a:ext cx="2702719" cy="300082"/>
          </a:xfrm>
          <a:prstGeom prst="rect">
            <a:avLst/>
          </a:prstGeom>
          <a:noFill/>
          <a:ln w="31750">
            <a:noFill/>
            <a:miter lim="800000"/>
            <a:headEnd/>
            <a:tailEnd/>
          </a:ln>
          <a:effectLst>
            <a:prstShdw prst="shdw17" dist="17961" dir="2700000">
              <a:schemeClr val="accent1">
                <a:gamma/>
                <a:shade val="60000"/>
                <a:invGamma/>
              </a:schemeClr>
            </a:prstShdw>
          </a:effectLst>
        </p:spPr>
        <p:txBody>
          <a:bodyPr>
            <a:spAutoFit/>
          </a:bodyPr>
          <a:lstStyle/>
          <a:p>
            <a:pPr algn="ctr" defTabSz="685800" fontAlgn="base">
              <a:spcBef>
                <a:spcPct val="0"/>
              </a:spcBef>
              <a:spcAft>
                <a:spcPct val="0"/>
              </a:spcAft>
              <a:defRPr/>
            </a:pPr>
            <a:r>
              <a:rPr lang="en-US" sz="1350" b="1" dirty="0">
                <a:solidFill>
                  <a:srgbClr val="FFCC99"/>
                </a:solidFill>
                <a:latin typeface="Arial" charset="0"/>
              </a:rPr>
              <a:t> </a:t>
            </a:r>
            <a:r>
              <a:rPr lang="en-US" sz="1350" b="1" dirty="0">
                <a:solidFill>
                  <a:srgbClr val="FFC000"/>
                </a:solidFill>
                <a:latin typeface="Arial" charset="0"/>
              </a:rPr>
              <a:t>SoftVue</a:t>
            </a:r>
          </a:p>
        </p:txBody>
      </p:sp>
      <p:sp>
        <p:nvSpPr>
          <p:cNvPr id="7" name="TextBox 6">
            <a:extLst>
              <a:ext uri="{FF2B5EF4-FFF2-40B4-BE49-F238E27FC236}">
                <a16:creationId xmlns:a16="http://schemas.microsoft.com/office/drawing/2014/main" id="{5B8766F8-4657-41F1-A973-F2B0CF73194F}"/>
              </a:ext>
            </a:extLst>
          </p:cNvPr>
          <p:cNvSpPr txBox="1"/>
          <p:nvPr/>
        </p:nvSpPr>
        <p:spPr>
          <a:xfrm>
            <a:off x="1258006" y="3290500"/>
            <a:ext cx="551372" cy="276999"/>
          </a:xfrm>
          <a:prstGeom prst="rect">
            <a:avLst/>
          </a:prstGeom>
          <a:noFill/>
        </p:spPr>
        <p:txBody>
          <a:bodyPr wrap="square" rtlCol="0">
            <a:spAutoFit/>
          </a:bodyPr>
          <a:lstStyle/>
          <a:p>
            <a:r>
              <a:rPr lang="en-US" sz="1200" b="1" dirty="0">
                <a:solidFill>
                  <a:schemeClr val="bg1"/>
                </a:solidFill>
              </a:rPr>
              <a:t>Fatty</a:t>
            </a:r>
          </a:p>
        </p:txBody>
      </p:sp>
      <p:sp>
        <p:nvSpPr>
          <p:cNvPr id="8" name="TextBox 7">
            <a:extLst>
              <a:ext uri="{FF2B5EF4-FFF2-40B4-BE49-F238E27FC236}">
                <a16:creationId xmlns:a16="http://schemas.microsoft.com/office/drawing/2014/main" id="{0D9FE3F7-48CA-4476-AA3A-971C715D143D}"/>
              </a:ext>
            </a:extLst>
          </p:cNvPr>
          <p:cNvSpPr txBox="1"/>
          <p:nvPr/>
        </p:nvSpPr>
        <p:spPr>
          <a:xfrm>
            <a:off x="4024617" y="3290500"/>
            <a:ext cx="877182" cy="276999"/>
          </a:xfrm>
          <a:prstGeom prst="rect">
            <a:avLst/>
          </a:prstGeom>
          <a:noFill/>
        </p:spPr>
        <p:txBody>
          <a:bodyPr wrap="square" rtlCol="0">
            <a:spAutoFit/>
          </a:bodyPr>
          <a:lstStyle/>
          <a:p>
            <a:r>
              <a:rPr lang="en-US" sz="1200" b="1">
                <a:solidFill>
                  <a:schemeClr val="bg1"/>
                </a:solidFill>
              </a:rPr>
              <a:t>Scattered</a:t>
            </a:r>
          </a:p>
        </p:txBody>
      </p:sp>
      <p:sp>
        <p:nvSpPr>
          <p:cNvPr id="9" name="TextBox 8">
            <a:extLst>
              <a:ext uri="{FF2B5EF4-FFF2-40B4-BE49-F238E27FC236}">
                <a16:creationId xmlns:a16="http://schemas.microsoft.com/office/drawing/2014/main" id="{5A78E2BE-0E43-48C4-9A8B-789E31BAB033}"/>
              </a:ext>
            </a:extLst>
          </p:cNvPr>
          <p:cNvSpPr txBox="1"/>
          <p:nvPr/>
        </p:nvSpPr>
        <p:spPr>
          <a:xfrm>
            <a:off x="1258006" y="5383797"/>
            <a:ext cx="1312732" cy="276999"/>
          </a:xfrm>
          <a:prstGeom prst="rect">
            <a:avLst/>
          </a:prstGeom>
          <a:noFill/>
        </p:spPr>
        <p:txBody>
          <a:bodyPr wrap="square" rtlCol="0">
            <a:spAutoFit/>
          </a:bodyPr>
          <a:lstStyle/>
          <a:p>
            <a:r>
              <a:rPr lang="en-US" sz="1200" b="1" dirty="0">
                <a:solidFill>
                  <a:schemeClr val="bg1"/>
                </a:solidFill>
              </a:rPr>
              <a:t>Heterogenous</a:t>
            </a:r>
          </a:p>
        </p:txBody>
      </p:sp>
      <p:sp>
        <p:nvSpPr>
          <p:cNvPr id="10" name="TextBox 9">
            <a:extLst>
              <a:ext uri="{FF2B5EF4-FFF2-40B4-BE49-F238E27FC236}">
                <a16:creationId xmlns:a16="http://schemas.microsoft.com/office/drawing/2014/main" id="{25538C51-90D5-458D-B809-EF55DACAC66E}"/>
              </a:ext>
            </a:extLst>
          </p:cNvPr>
          <p:cNvSpPr txBox="1"/>
          <p:nvPr/>
        </p:nvSpPr>
        <p:spPr>
          <a:xfrm>
            <a:off x="4136484" y="5416421"/>
            <a:ext cx="711781" cy="276999"/>
          </a:xfrm>
          <a:prstGeom prst="rect">
            <a:avLst/>
          </a:prstGeom>
          <a:noFill/>
        </p:spPr>
        <p:txBody>
          <a:bodyPr wrap="square" rtlCol="0">
            <a:spAutoFit/>
          </a:bodyPr>
          <a:lstStyle/>
          <a:p>
            <a:r>
              <a:rPr lang="en-US" sz="1200" b="1" dirty="0">
                <a:solidFill>
                  <a:schemeClr val="bg1"/>
                </a:solidFill>
              </a:rPr>
              <a:t>Dense</a:t>
            </a:r>
          </a:p>
        </p:txBody>
      </p:sp>
      <p:cxnSp>
        <p:nvCxnSpPr>
          <p:cNvPr id="4" name="Straight Connector 3">
            <a:extLst>
              <a:ext uri="{FF2B5EF4-FFF2-40B4-BE49-F238E27FC236}">
                <a16:creationId xmlns:a16="http://schemas.microsoft.com/office/drawing/2014/main" id="{9ADB09D7-A7F8-4609-97AA-6EEFED502DEE}"/>
              </a:ext>
            </a:extLst>
          </p:cNvPr>
          <p:cNvCxnSpPr/>
          <p:nvPr/>
        </p:nvCxnSpPr>
        <p:spPr bwMode="auto">
          <a:xfrm>
            <a:off x="1236938" y="4007858"/>
            <a:ext cx="0" cy="1685562"/>
          </a:xfrm>
          <a:prstGeom prst="line">
            <a:avLst/>
          </a:prstGeom>
          <a:solidFill>
            <a:schemeClr val="accent1"/>
          </a:solidFill>
          <a:ln w="6350" cap="flat" cmpd="sng" algn="ctr">
            <a:solidFill>
              <a:srgbClr val="FF66CC"/>
            </a:solidFill>
            <a:prstDash val="solid"/>
            <a:round/>
            <a:headEnd type="none" w="med" len="med"/>
            <a:tailEnd type="none" w="med" len="med"/>
          </a:ln>
          <a:effectLst>
            <a:prstShdw prst="shdw17" dist="17961" dir="2700000">
              <a:srgbClr val="FF0000">
                <a:gamma/>
                <a:shade val="60000"/>
                <a:invGamma/>
              </a:srgbClr>
            </a:prstShdw>
          </a:effectLst>
        </p:spPr>
      </p:cxnSp>
      <p:pic>
        <p:nvPicPr>
          <p:cNvPr id="5" name="Picture 4">
            <a:extLst>
              <a:ext uri="{FF2B5EF4-FFF2-40B4-BE49-F238E27FC236}">
                <a16:creationId xmlns:a16="http://schemas.microsoft.com/office/drawing/2014/main" id="{BB394230-FCFC-41D8-A02D-204F777801CE}"/>
              </a:ext>
            </a:extLst>
          </p:cNvPr>
          <p:cNvPicPr>
            <a:picLocks noChangeAspect="1"/>
          </p:cNvPicPr>
          <p:nvPr/>
        </p:nvPicPr>
        <p:blipFill>
          <a:blip r:embed="rId4"/>
          <a:stretch>
            <a:fillRect/>
          </a:stretch>
        </p:blipFill>
        <p:spPr>
          <a:xfrm>
            <a:off x="1179748" y="1862178"/>
            <a:ext cx="42676" cy="1719221"/>
          </a:xfrm>
          <a:prstGeom prst="rect">
            <a:avLst/>
          </a:prstGeom>
        </p:spPr>
      </p:pic>
      <p:pic>
        <p:nvPicPr>
          <p:cNvPr id="6" name="Picture 5">
            <a:extLst>
              <a:ext uri="{FF2B5EF4-FFF2-40B4-BE49-F238E27FC236}">
                <a16:creationId xmlns:a16="http://schemas.microsoft.com/office/drawing/2014/main" id="{6318F1A1-40FE-400A-9D80-40060C58E545}"/>
              </a:ext>
            </a:extLst>
          </p:cNvPr>
          <p:cNvPicPr>
            <a:picLocks noChangeAspect="1"/>
          </p:cNvPicPr>
          <p:nvPr/>
        </p:nvPicPr>
        <p:blipFill>
          <a:blip r:embed="rId4"/>
          <a:stretch>
            <a:fillRect/>
          </a:stretch>
        </p:blipFill>
        <p:spPr>
          <a:xfrm>
            <a:off x="3280116" y="3941575"/>
            <a:ext cx="42676" cy="1719221"/>
          </a:xfrm>
          <a:prstGeom prst="rect">
            <a:avLst/>
          </a:prstGeom>
        </p:spPr>
      </p:pic>
      <p:cxnSp>
        <p:nvCxnSpPr>
          <p:cNvPr id="16" name="Straight Connector 15">
            <a:extLst>
              <a:ext uri="{FF2B5EF4-FFF2-40B4-BE49-F238E27FC236}">
                <a16:creationId xmlns:a16="http://schemas.microsoft.com/office/drawing/2014/main" id="{F9A387A4-398F-4FF5-876B-7EF34352D512}"/>
              </a:ext>
            </a:extLst>
          </p:cNvPr>
          <p:cNvCxnSpPr>
            <a:cxnSpLocks/>
          </p:cNvCxnSpPr>
          <p:nvPr/>
        </p:nvCxnSpPr>
        <p:spPr bwMode="auto">
          <a:xfrm flipH="1">
            <a:off x="4024617" y="3567751"/>
            <a:ext cx="2072520" cy="0"/>
          </a:xfrm>
          <a:prstGeom prst="line">
            <a:avLst/>
          </a:prstGeom>
          <a:solidFill>
            <a:schemeClr val="accent1"/>
          </a:solidFill>
          <a:ln w="6350" cap="flat" cmpd="sng" algn="ctr">
            <a:solidFill>
              <a:srgbClr val="FF66CC"/>
            </a:solidFill>
            <a:prstDash val="solid"/>
            <a:round/>
            <a:headEnd type="none" w="med" len="med"/>
            <a:tailEnd type="none" w="med" len="med"/>
          </a:ln>
          <a:effectLst>
            <a:prstShdw prst="shdw17" dist="17961" dir="2700000">
              <a:srgbClr val="FF0000">
                <a:gamma/>
                <a:shade val="60000"/>
                <a:invGamma/>
              </a:srgbClr>
            </a:prstShdw>
          </a:effectLst>
        </p:spPr>
      </p:cxnSp>
      <p:sp>
        <p:nvSpPr>
          <p:cNvPr id="21" name="Rectangle 20">
            <a:extLst>
              <a:ext uri="{FF2B5EF4-FFF2-40B4-BE49-F238E27FC236}">
                <a16:creationId xmlns:a16="http://schemas.microsoft.com/office/drawing/2014/main" id="{B4EAB326-134C-4459-A053-C5FF3494C8A7}"/>
              </a:ext>
            </a:extLst>
          </p:cNvPr>
          <p:cNvSpPr/>
          <p:nvPr/>
        </p:nvSpPr>
        <p:spPr bwMode="auto">
          <a:xfrm>
            <a:off x="8383344" y="3290500"/>
            <a:ext cx="346505" cy="795722"/>
          </a:xfrm>
          <a:prstGeom prst="rect">
            <a:avLst/>
          </a:prstGeom>
          <a:noFill/>
          <a:ln w="31750" cap="flat" cmpd="sng" algn="ctr">
            <a:noFill/>
            <a:prstDash val="solid"/>
            <a:round/>
            <a:headEnd type="none" w="med" len="med"/>
            <a:tailEnd type="none" w="med" len="med"/>
          </a:ln>
          <a:effectLst>
            <a:prstShdw prst="shdw17" dist="17961" dir="2700000">
              <a:srgbClr val="FF0000">
                <a:gamma/>
                <a:shade val="60000"/>
                <a:invGamma/>
              </a:srgbClr>
            </a:prstShdw>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a:ln>
                <a:noFill/>
              </a:ln>
              <a:solidFill>
                <a:schemeClr val="tx1"/>
              </a:solidFill>
              <a:effectLst/>
              <a:latin typeface="Arial" charset="0"/>
            </a:endParaRPr>
          </a:p>
        </p:txBody>
      </p:sp>
    </p:spTree>
    <p:extLst>
      <p:ext uri="{BB962C8B-B14F-4D97-AF65-F5344CB8AC3E}">
        <p14:creationId xmlns:p14="http://schemas.microsoft.com/office/powerpoint/2010/main" val="1205705842"/>
      </p:ext>
    </p:extLst>
  </p:cSld>
  <p:clrMapOvr>
    <a:masterClrMapping/>
  </p:clrMapOvr>
  <mc:AlternateContent xmlns:mc="http://schemas.openxmlformats.org/markup-compatibility/2006" xmlns:p14="http://schemas.microsoft.com/office/powerpoint/2010/main">
    <mc:Choice Requires="p14">
      <p:transition p14:dur="10" advTm="28000"/>
    </mc:Choice>
    <mc:Fallback xmlns="">
      <p:transition advTm="28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1499"/>
                                          </p:stCondLst>
                                        </p:cTn>
                                        <p:tgtEl>
                                          <p:spTgt spid="7"/>
                                        </p:tgtEl>
                                        <p:attrNameLst>
                                          <p:attrName>style.visibility</p:attrName>
                                        </p:attrNameLst>
                                      </p:cBhvr>
                                      <p:to>
                                        <p:strVal val="visible"/>
                                      </p:to>
                                    </p:set>
                                  </p:childTnLst>
                                </p:cTn>
                              </p:par>
                            </p:childTnLst>
                          </p:cTn>
                        </p:par>
                        <p:par>
                          <p:cTn id="7" fill="hold">
                            <p:stCondLst>
                              <p:cond delay="1500"/>
                            </p:stCondLst>
                            <p:childTnLst>
                              <p:par>
                                <p:cTn id="8" presetID="1" presetClass="entr" presetSubtype="0" fill="hold" grpId="0" nodeType="afterEffect">
                                  <p:stCondLst>
                                    <p:cond delay="0"/>
                                  </p:stCondLst>
                                  <p:childTnLst>
                                    <p:set>
                                      <p:cBhvr>
                                        <p:cTn id="9" dur="1" fill="hold">
                                          <p:stCondLst>
                                            <p:cond delay="1499"/>
                                          </p:stCondLst>
                                        </p:cTn>
                                        <p:tgtEl>
                                          <p:spTgt spid="8"/>
                                        </p:tgtEl>
                                        <p:attrNameLst>
                                          <p:attrName>style.visibility</p:attrName>
                                        </p:attrNameLst>
                                      </p:cBhvr>
                                      <p:to>
                                        <p:strVal val="visible"/>
                                      </p:to>
                                    </p:set>
                                  </p:childTnLst>
                                </p:cTn>
                              </p:par>
                            </p:childTnLst>
                          </p:cTn>
                        </p:par>
                        <p:par>
                          <p:cTn id="10" fill="hold">
                            <p:stCondLst>
                              <p:cond delay="3000"/>
                            </p:stCondLst>
                            <p:childTnLst>
                              <p:par>
                                <p:cTn id="11" presetID="1" presetClass="entr" presetSubtype="0" fill="hold" grpId="0" nodeType="afterEffect">
                                  <p:stCondLst>
                                    <p:cond delay="0"/>
                                  </p:stCondLst>
                                  <p:childTnLst>
                                    <p:set>
                                      <p:cBhvr>
                                        <p:cTn id="12" dur="1" fill="hold">
                                          <p:stCondLst>
                                            <p:cond delay="1499"/>
                                          </p:stCondLst>
                                        </p:cTn>
                                        <p:tgtEl>
                                          <p:spTgt spid="9"/>
                                        </p:tgtEl>
                                        <p:attrNameLst>
                                          <p:attrName>style.visibility</p:attrName>
                                        </p:attrNameLst>
                                      </p:cBhvr>
                                      <p:to>
                                        <p:strVal val="visible"/>
                                      </p:to>
                                    </p:set>
                                  </p:childTnLst>
                                </p:cTn>
                              </p:par>
                            </p:childTnLst>
                          </p:cTn>
                        </p:par>
                        <p:par>
                          <p:cTn id="13" fill="hold">
                            <p:stCondLst>
                              <p:cond delay="4500"/>
                            </p:stCondLst>
                            <p:childTnLst>
                              <p:par>
                                <p:cTn id="14" presetID="1" presetClass="entr" presetSubtype="0" fill="hold" grpId="0" nodeType="afterEffect">
                                  <p:stCondLst>
                                    <p:cond delay="0"/>
                                  </p:stCondLst>
                                  <p:childTnLst>
                                    <p:set>
                                      <p:cBhvr>
                                        <p:cTn id="15" dur="1" fill="hold">
                                          <p:stCondLst>
                                            <p:cond delay="1499"/>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C5263BA-1DE3-428F-9D4A-DA22588E05A0}"/>
              </a:ext>
            </a:extLst>
          </p:cNvPr>
          <p:cNvSpPr>
            <a:spLocks noGrp="1"/>
          </p:cNvSpPr>
          <p:nvPr>
            <p:ph type="sldNum" sz="quarter" idx="10"/>
          </p:nvPr>
        </p:nvSpPr>
        <p:spPr/>
        <p:txBody>
          <a:bodyPr/>
          <a:lstStyle/>
          <a:p>
            <a:pPr defTabSz="685800"/>
            <a:fld id="{98983377-67BE-4D38-BE26-BBA81F93C943}" type="slidenum">
              <a:rPr lang="en-US">
                <a:solidFill>
                  <a:prstClr val="black">
                    <a:tint val="75000"/>
                  </a:prstClr>
                </a:solidFill>
                <a:latin typeface="Calibri"/>
              </a:rPr>
              <a:pPr defTabSz="685800"/>
              <a:t>8</a:t>
            </a:fld>
            <a:endParaRPr lang="en-US" dirty="0">
              <a:solidFill>
                <a:prstClr val="black">
                  <a:tint val="75000"/>
                </a:prstClr>
              </a:solidFill>
              <a:latin typeface="Calibri"/>
            </a:endParaRPr>
          </a:p>
        </p:txBody>
      </p:sp>
      <p:graphicFrame>
        <p:nvGraphicFramePr>
          <p:cNvPr id="5" name="Table 4">
            <a:extLst>
              <a:ext uri="{FF2B5EF4-FFF2-40B4-BE49-F238E27FC236}">
                <a16:creationId xmlns:a16="http://schemas.microsoft.com/office/drawing/2014/main" id="{939DF855-E5B3-4DEF-A3CC-DFBD41CEED23}"/>
              </a:ext>
            </a:extLst>
          </p:cNvPr>
          <p:cNvGraphicFramePr>
            <a:graphicFrameLocks noGrp="1"/>
          </p:cNvGraphicFramePr>
          <p:nvPr>
            <p:extLst>
              <p:ext uri="{D42A27DB-BD31-4B8C-83A1-F6EECF244321}">
                <p14:modId xmlns:p14="http://schemas.microsoft.com/office/powerpoint/2010/main" val="2280883232"/>
              </p:ext>
            </p:extLst>
          </p:nvPr>
        </p:nvGraphicFramePr>
        <p:xfrm>
          <a:off x="1054960" y="2434915"/>
          <a:ext cx="7252625" cy="2792489"/>
        </p:xfrm>
        <a:graphic>
          <a:graphicData uri="http://schemas.openxmlformats.org/drawingml/2006/table">
            <a:tbl>
              <a:tblPr firstRow="1" firstCol="1" bandRow="1">
                <a:tableStyleId>{5C22544A-7EE6-4342-B048-85BDC9FD1C3A}</a:tableStyleId>
              </a:tblPr>
              <a:tblGrid>
                <a:gridCol w="5866572">
                  <a:extLst>
                    <a:ext uri="{9D8B030D-6E8A-4147-A177-3AD203B41FA5}">
                      <a16:colId xmlns:a16="http://schemas.microsoft.com/office/drawing/2014/main" val="533848990"/>
                    </a:ext>
                  </a:extLst>
                </a:gridCol>
                <a:gridCol w="1386053">
                  <a:extLst>
                    <a:ext uri="{9D8B030D-6E8A-4147-A177-3AD203B41FA5}">
                      <a16:colId xmlns:a16="http://schemas.microsoft.com/office/drawing/2014/main" val="4114498238"/>
                    </a:ext>
                  </a:extLst>
                </a:gridCol>
              </a:tblGrid>
              <a:tr h="1230629">
                <a:tc>
                  <a:txBody>
                    <a:bodyPr/>
                    <a:lstStyle/>
                    <a:p>
                      <a:pPr marL="0" marR="0" algn="ctr">
                        <a:lnSpc>
                          <a:spcPct val="107000"/>
                        </a:lnSpc>
                        <a:spcBef>
                          <a:spcPts val="0"/>
                        </a:spcBef>
                        <a:spcAft>
                          <a:spcPts val="0"/>
                        </a:spcAft>
                      </a:pPr>
                      <a:r>
                        <a:rPr lang="en-US" sz="2100" dirty="0">
                          <a:solidFill>
                            <a:schemeClr val="bg1">
                              <a:lumMod val="75000"/>
                            </a:schemeClr>
                          </a:solidFill>
                          <a:effectLst/>
                        </a:rPr>
                        <a:t>Correlation</a:t>
                      </a:r>
                      <a:endParaRPr lang="en-US" sz="21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tx1">
                        <a:lumMod val="65000"/>
                        <a:lumOff val="35000"/>
                      </a:schemeClr>
                    </a:solidFill>
                  </a:tcPr>
                </a:tc>
                <a:tc>
                  <a:txBody>
                    <a:bodyPr/>
                    <a:lstStyle/>
                    <a:p>
                      <a:pPr marL="0" marR="0" algn="ctr">
                        <a:lnSpc>
                          <a:spcPct val="107000"/>
                        </a:lnSpc>
                        <a:spcBef>
                          <a:spcPts val="0"/>
                        </a:spcBef>
                        <a:spcAft>
                          <a:spcPts val="0"/>
                        </a:spcAft>
                      </a:pPr>
                      <a:r>
                        <a:rPr lang="en-US" sz="2100" dirty="0">
                          <a:solidFill>
                            <a:schemeClr val="bg1">
                              <a:lumMod val="75000"/>
                            </a:schemeClr>
                          </a:solidFill>
                          <a:effectLst/>
                        </a:rPr>
                        <a:t>Spearman Coefficient</a:t>
                      </a:r>
                      <a:endParaRPr lang="en-US" sz="21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tx1">
                        <a:lumMod val="65000"/>
                        <a:lumOff val="35000"/>
                      </a:schemeClr>
                    </a:solidFill>
                  </a:tcPr>
                </a:tc>
                <a:extLst>
                  <a:ext uri="{0D108BD9-81ED-4DB2-BD59-A6C34878D82A}">
                    <a16:rowId xmlns:a16="http://schemas.microsoft.com/office/drawing/2014/main" val="646854781"/>
                  </a:ext>
                </a:extLst>
              </a:tr>
              <a:tr h="780930">
                <a:tc>
                  <a:txBody>
                    <a:bodyPr/>
                    <a:lstStyle/>
                    <a:p>
                      <a:pPr marL="0" marR="0" algn="ctr">
                        <a:lnSpc>
                          <a:spcPct val="107000"/>
                        </a:lnSpc>
                        <a:spcBef>
                          <a:spcPts val="0"/>
                        </a:spcBef>
                        <a:spcAft>
                          <a:spcPts val="0"/>
                        </a:spcAft>
                      </a:pPr>
                      <a:r>
                        <a:rPr lang="en-US" sz="1800" b="0" dirty="0">
                          <a:effectLst/>
                        </a:rPr>
                        <a:t>Mean SoftVue Sound Speed versus Volpara Percent Density</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tx1">
                        <a:lumMod val="65000"/>
                        <a:lumOff val="35000"/>
                      </a:schemeClr>
                    </a:solidFill>
                  </a:tcPr>
                </a:tc>
                <a:tc>
                  <a:txBody>
                    <a:bodyPr/>
                    <a:lstStyle/>
                    <a:p>
                      <a:pPr marL="0" marR="0" algn="ctr">
                        <a:lnSpc>
                          <a:spcPct val="107000"/>
                        </a:lnSpc>
                        <a:spcBef>
                          <a:spcPts val="0"/>
                        </a:spcBef>
                        <a:spcAft>
                          <a:spcPts val="0"/>
                        </a:spcAft>
                      </a:pPr>
                      <a:r>
                        <a:rPr lang="en-US" sz="1800" dirty="0">
                          <a:solidFill>
                            <a:schemeClr val="bg1"/>
                          </a:solidFill>
                          <a:effectLst/>
                        </a:rPr>
                        <a:t>0.848</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51435" marR="51435" marT="0" marB="0" anchor="ctr">
                    <a:solidFill>
                      <a:schemeClr val="tx1">
                        <a:lumMod val="65000"/>
                        <a:lumOff val="35000"/>
                      </a:schemeClr>
                    </a:solidFill>
                  </a:tcPr>
                </a:tc>
                <a:extLst>
                  <a:ext uri="{0D108BD9-81ED-4DB2-BD59-A6C34878D82A}">
                    <a16:rowId xmlns:a16="http://schemas.microsoft.com/office/drawing/2014/main" val="4278335969"/>
                  </a:ext>
                </a:extLst>
              </a:tr>
              <a:tr h="780930">
                <a:tc>
                  <a:txBody>
                    <a:bodyPr/>
                    <a:lstStyle/>
                    <a:p>
                      <a:pPr algn="ctr"/>
                      <a:r>
                        <a:rPr lang="en-US" sz="1800" b="0" dirty="0">
                          <a:effectLst/>
                        </a:rPr>
                        <a:t>SoftVue Percent Density versus Volpara Percent Density</a:t>
                      </a:r>
                      <a:endParaRPr lang="en-US" sz="1000" b="0" dirty="0"/>
                    </a:p>
                  </a:txBody>
                  <a:tcPr marL="51435" marR="51435" marT="0" marB="0" anchor="ctr">
                    <a:solidFill>
                      <a:schemeClr val="tx1">
                        <a:lumMod val="65000"/>
                        <a:lumOff val="35000"/>
                      </a:schemeClr>
                    </a:solidFill>
                  </a:tcPr>
                </a:tc>
                <a:tc>
                  <a:txBody>
                    <a:bodyPr/>
                    <a:lstStyle/>
                    <a:p>
                      <a:pPr algn="ctr"/>
                      <a:r>
                        <a:rPr lang="en-US" sz="1800" dirty="0">
                          <a:solidFill>
                            <a:schemeClr val="bg1"/>
                          </a:solidFill>
                          <a:effectLst/>
                        </a:rPr>
                        <a:t>0.859</a:t>
                      </a:r>
                      <a:endParaRPr lang="en-US" sz="1000" dirty="0">
                        <a:solidFill>
                          <a:schemeClr val="bg1"/>
                        </a:solidFill>
                      </a:endParaRPr>
                    </a:p>
                  </a:txBody>
                  <a:tcPr marL="51435" marR="51435" marT="0" marB="0" anchor="ctr">
                    <a:solidFill>
                      <a:schemeClr val="tx1">
                        <a:lumMod val="65000"/>
                        <a:lumOff val="35000"/>
                      </a:schemeClr>
                    </a:solidFill>
                  </a:tcPr>
                </a:tc>
                <a:extLst>
                  <a:ext uri="{0D108BD9-81ED-4DB2-BD59-A6C34878D82A}">
                    <a16:rowId xmlns:a16="http://schemas.microsoft.com/office/drawing/2014/main" val="696607851"/>
                  </a:ext>
                </a:extLst>
              </a:tr>
            </a:tbl>
          </a:graphicData>
        </a:graphic>
      </p:graphicFrame>
      <p:sp>
        <p:nvSpPr>
          <p:cNvPr id="7" name="Rectangle 3">
            <a:extLst>
              <a:ext uri="{FF2B5EF4-FFF2-40B4-BE49-F238E27FC236}">
                <a16:creationId xmlns:a16="http://schemas.microsoft.com/office/drawing/2014/main" id="{1A7A0D9B-39A1-4510-A2DB-0C94F78487C3}"/>
              </a:ext>
            </a:extLst>
          </p:cNvPr>
          <p:cNvSpPr txBox="1">
            <a:spLocks noChangeArrowheads="1"/>
          </p:cNvSpPr>
          <p:nvPr/>
        </p:nvSpPr>
        <p:spPr bwMode="auto">
          <a:xfrm>
            <a:off x="1485900" y="586551"/>
            <a:ext cx="61722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dobe Garamond Pro"/>
            </a:endParaRPr>
          </a:p>
        </p:txBody>
      </p:sp>
      <p:sp>
        <p:nvSpPr>
          <p:cNvPr id="8" name="Rectangle 2">
            <a:extLst>
              <a:ext uri="{FF2B5EF4-FFF2-40B4-BE49-F238E27FC236}">
                <a16:creationId xmlns:a16="http://schemas.microsoft.com/office/drawing/2014/main" id="{426AA200-3E22-4ACA-9EB0-C8CBF0D9A74C}"/>
              </a:ext>
            </a:extLst>
          </p:cNvPr>
          <p:cNvSpPr txBox="1">
            <a:spLocks noChangeArrowheads="1"/>
          </p:cNvSpPr>
          <p:nvPr/>
        </p:nvSpPr>
        <p:spPr bwMode="auto">
          <a:xfrm>
            <a:off x="1371600" y="472251"/>
            <a:ext cx="6400800" cy="8337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chemeClr val="folHlink"/>
                </a:solidFill>
                <a:latin typeface="+mj-lt"/>
                <a:ea typeface="+mj-ea"/>
                <a:cs typeface="+mj-cs"/>
              </a:defRPr>
            </a:lvl1pPr>
            <a:lvl2pPr algn="ctr" rtl="0" eaLnBrk="0" fontAlgn="base" hangingPunct="0">
              <a:spcBef>
                <a:spcPct val="0"/>
              </a:spcBef>
              <a:spcAft>
                <a:spcPct val="0"/>
              </a:spcAft>
              <a:defRPr sz="3000">
                <a:solidFill>
                  <a:schemeClr val="folHlink"/>
                </a:solidFill>
                <a:latin typeface="Arial" charset="0"/>
              </a:defRPr>
            </a:lvl2pPr>
            <a:lvl3pPr algn="ctr" rtl="0" eaLnBrk="0" fontAlgn="base" hangingPunct="0">
              <a:spcBef>
                <a:spcPct val="0"/>
              </a:spcBef>
              <a:spcAft>
                <a:spcPct val="0"/>
              </a:spcAft>
              <a:defRPr sz="3000">
                <a:solidFill>
                  <a:schemeClr val="folHlink"/>
                </a:solidFill>
                <a:latin typeface="Arial" charset="0"/>
              </a:defRPr>
            </a:lvl3pPr>
            <a:lvl4pPr algn="ctr" rtl="0" eaLnBrk="0" fontAlgn="base" hangingPunct="0">
              <a:spcBef>
                <a:spcPct val="0"/>
              </a:spcBef>
              <a:spcAft>
                <a:spcPct val="0"/>
              </a:spcAft>
              <a:defRPr sz="3000">
                <a:solidFill>
                  <a:schemeClr val="folHlink"/>
                </a:solidFill>
                <a:latin typeface="Arial" charset="0"/>
              </a:defRPr>
            </a:lvl4pPr>
            <a:lvl5pPr algn="ctr" rtl="0" eaLnBrk="0" fontAlgn="base" hangingPunct="0">
              <a:spcBef>
                <a:spcPct val="0"/>
              </a:spcBef>
              <a:spcAft>
                <a:spcPct val="0"/>
              </a:spcAft>
              <a:defRPr sz="3000">
                <a:solidFill>
                  <a:schemeClr val="folHlink"/>
                </a:solidFill>
                <a:latin typeface="Arial" charset="0"/>
              </a:defRPr>
            </a:lvl5pPr>
            <a:lvl6pPr marL="342900" algn="ctr" rtl="0" fontAlgn="base">
              <a:spcBef>
                <a:spcPct val="0"/>
              </a:spcBef>
              <a:spcAft>
                <a:spcPct val="0"/>
              </a:spcAft>
              <a:defRPr sz="3000">
                <a:solidFill>
                  <a:schemeClr val="folHlink"/>
                </a:solidFill>
                <a:latin typeface="Arial" charset="0"/>
              </a:defRPr>
            </a:lvl6pPr>
            <a:lvl7pPr marL="685800" algn="ctr" rtl="0" fontAlgn="base">
              <a:spcBef>
                <a:spcPct val="0"/>
              </a:spcBef>
              <a:spcAft>
                <a:spcPct val="0"/>
              </a:spcAft>
              <a:defRPr sz="3000">
                <a:solidFill>
                  <a:schemeClr val="folHlink"/>
                </a:solidFill>
                <a:latin typeface="Arial" charset="0"/>
              </a:defRPr>
            </a:lvl7pPr>
            <a:lvl8pPr marL="1028700" algn="ctr" rtl="0" fontAlgn="base">
              <a:spcBef>
                <a:spcPct val="0"/>
              </a:spcBef>
              <a:spcAft>
                <a:spcPct val="0"/>
              </a:spcAft>
              <a:defRPr sz="3000">
                <a:solidFill>
                  <a:schemeClr val="folHlink"/>
                </a:solidFill>
                <a:latin typeface="Arial" charset="0"/>
              </a:defRPr>
            </a:lvl8pPr>
            <a:lvl9pPr marL="1371600" algn="ctr" rtl="0" fontAlgn="base">
              <a:spcBef>
                <a:spcPct val="0"/>
              </a:spcBef>
              <a:spcAft>
                <a:spcPct val="0"/>
              </a:spcAft>
              <a:defRPr sz="3000">
                <a:solidFill>
                  <a:schemeClr val="folHlink"/>
                </a:solidFill>
                <a:latin typeface="Arial" charset="0"/>
              </a:defRPr>
            </a:lvl9pPr>
          </a:lstStyle>
          <a:p>
            <a:pPr lvl="0" eaLnBrk="1" hangingPunct="1"/>
            <a:r>
              <a:rPr lang="en-US" sz="2800" dirty="0">
                <a:solidFill>
                  <a:srgbClr val="FFFFFF">
                    <a:lumMod val="75000"/>
                  </a:srgbClr>
                </a:solidFill>
                <a:latin typeface="Calibri"/>
              </a:rPr>
              <a:t>Results - SV vs Volpara Density Measures</a:t>
            </a:r>
            <a:endParaRPr kumimoji="0" lang="en-US" sz="2800" b="0" i="0" u="none" strike="noStrike" kern="0" cap="none" spc="0" normalizeH="0" baseline="0" noProof="0" dirty="0">
              <a:ln>
                <a:noFill/>
              </a:ln>
              <a:solidFill>
                <a:srgbClr val="FFFFFF">
                  <a:lumMod val="75000"/>
                </a:srgbClr>
              </a:solidFill>
              <a:effectLst/>
              <a:uLnTx/>
              <a:uFillTx/>
              <a:latin typeface="Arial"/>
              <a:ea typeface="+mj-ea"/>
              <a:cs typeface="+mj-cs"/>
            </a:endParaRPr>
          </a:p>
        </p:txBody>
      </p:sp>
    </p:spTree>
    <p:extLst>
      <p:ext uri="{BB962C8B-B14F-4D97-AF65-F5344CB8AC3E}">
        <p14:creationId xmlns:p14="http://schemas.microsoft.com/office/powerpoint/2010/main" val="1673276910"/>
      </p:ext>
    </p:extLst>
  </p:cSld>
  <p:clrMapOvr>
    <a:masterClrMapping/>
  </p:clrMapOvr>
  <mc:AlternateContent xmlns:mc="http://schemas.openxmlformats.org/markup-compatibility/2006" xmlns:p14="http://schemas.microsoft.com/office/powerpoint/2010/main">
    <mc:Choice Requires="p14">
      <p:transition spd="slow" p14:dur="2000" advTm="9435"/>
    </mc:Choice>
    <mc:Fallback xmlns="">
      <p:transition spd="slow" advTm="9435"/>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B28F30-A8A3-4D1E-9CE0-32C0A1455F55}"/>
              </a:ext>
            </a:extLst>
          </p:cNvPr>
          <p:cNvSpPr>
            <a:spLocks noGrp="1"/>
          </p:cNvSpPr>
          <p:nvPr>
            <p:ph type="sldNum" sz="quarter" idx="10"/>
          </p:nvPr>
        </p:nvSpPr>
        <p:spPr>
          <a:xfrm>
            <a:off x="3543300" y="5706510"/>
            <a:ext cx="2057400" cy="273843"/>
          </a:xfrm>
        </p:spPr>
        <p:txBody>
          <a:bodyPr/>
          <a:lstStyle/>
          <a:p>
            <a:pPr defTabSz="685800"/>
            <a:fld id="{98983377-67BE-4D38-BE26-BBA81F93C943}" type="slidenum">
              <a:rPr lang="en-US">
                <a:solidFill>
                  <a:prstClr val="black">
                    <a:tint val="75000"/>
                  </a:prstClr>
                </a:solidFill>
                <a:latin typeface="Calibri"/>
              </a:rPr>
              <a:pPr defTabSz="685800"/>
              <a:t>9</a:t>
            </a:fld>
            <a:endParaRPr lang="en-US" dirty="0">
              <a:solidFill>
                <a:prstClr val="black">
                  <a:tint val="75000"/>
                </a:prstClr>
              </a:solidFill>
              <a:latin typeface="Calibri"/>
            </a:endParaRPr>
          </a:p>
        </p:txBody>
      </p:sp>
      <p:sp>
        <p:nvSpPr>
          <p:cNvPr id="12" name="TextBox 11">
            <a:extLst>
              <a:ext uri="{FF2B5EF4-FFF2-40B4-BE49-F238E27FC236}">
                <a16:creationId xmlns:a16="http://schemas.microsoft.com/office/drawing/2014/main" id="{94A630F8-BC68-4A49-96F3-C398128D3BA0}"/>
              </a:ext>
            </a:extLst>
          </p:cNvPr>
          <p:cNvSpPr txBox="1"/>
          <p:nvPr/>
        </p:nvSpPr>
        <p:spPr>
          <a:xfrm>
            <a:off x="2720157" y="1630360"/>
            <a:ext cx="3304316" cy="300082"/>
          </a:xfrm>
          <a:prstGeom prst="rect">
            <a:avLst/>
          </a:prstGeom>
          <a:noFill/>
        </p:spPr>
        <p:txBody>
          <a:bodyPr wrap="square" rtlCol="0">
            <a:spAutoFit/>
          </a:bodyPr>
          <a:lstStyle/>
          <a:p>
            <a:pPr algn="ctr" defTabSz="685800"/>
            <a:r>
              <a:rPr lang="en-US" sz="1350" u="sng" dirty="0">
                <a:solidFill>
                  <a:schemeClr val="bg1"/>
                </a:solidFill>
                <a:latin typeface="Calibri"/>
              </a:rPr>
              <a:t>SoftVue PD versus Volpara PD</a:t>
            </a:r>
          </a:p>
        </p:txBody>
      </p:sp>
      <p:sp>
        <p:nvSpPr>
          <p:cNvPr id="13" name="TextBox 12">
            <a:extLst>
              <a:ext uri="{FF2B5EF4-FFF2-40B4-BE49-F238E27FC236}">
                <a16:creationId xmlns:a16="http://schemas.microsoft.com/office/drawing/2014/main" id="{0759074D-0983-47FF-8100-B7ECC24B011C}"/>
              </a:ext>
            </a:extLst>
          </p:cNvPr>
          <p:cNvSpPr txBox="1"/>
          <p:nvPr/>
        </p:nvSpPr>
        <p:spPr>
          <a:xfrm>
            <a:off x="3727552" y="5407429"/>
            <a:ext cx="1428087" cy="300082"/>
          </a:xfrm>
          <a:prstGeom prst="rect">
            <a:avLst/>
          </a:prstGeom>
          <a:noFill/>
        </p:spPr>
        <p:txBody>
          <a:bodyPr wrap="square" rtlCol="0">
            <a:spAutoFit/>
          </a:bodyPr>
          <a:lstStyle/>
          <a:p>
            <a:pPr algn="ctr" defTabSz="685800"/>
            <a:r>
              <a:rPr lang="en-US" sz="1350" dirty="0" err="1">
                <a:solidFill>
                  <a:srgbClr val="FFFF00"/>
                </a:solidFill>
                <a:latin typeface="Calibri"/>
              </a:rPr>
              <a:t>r</a:t>
            </a:r>
            <a:r>
              <a:rPr lang="en-US" sz="1350" baseline="-25000" dirty="0" err="1">
                <a:solidFill>
                  <a:srgbClr val="FFFF00"/>
                </a:solidFill>
                <a:latin typeface="Calibri"/>
              </a:rPr>
              <a:t>s</a:t>
            </a:r>
            <a:r>
              <a:rPr lang="en-US" sz="1350" dirty="0">
                <a:solidFill>
                  <a:srgbClr val="FFFF00"/>
                </a:solidFill>
                <a:latin typeface="Calibri"/>
              </a:rPr>
              <a:t> = 0.859</a:t>
            </a:r>
          </a:p>
        </p:txBody>
      </p:sp>
      <p:pic>
        <p:nvPicPr>
          <p:cNvPr id="2" name="Picture 1">
            <a:extLst>
              <a:ext uri="{FF2B5EF4-FFF2-40B4-BE49-F238E27FC236}">
                <a16:creationId xmlns:a16="http://schemas.microsoft.com/office/drawing/2014/main" id="{5BBF5648-24F4-499C-ABAC-DF8FA0388FA7}"/>
              </a:ext>
            </a:extLst>
          </p:cNvPr>
          <p:cNvPicPr>
            <a:picLocks noChangeAspect="1"/>
          </p:cNvPicPr>
          <p:nvPr/>
        </p:nvPicPr>
        <p:blipFill>
          <a:blip r:embed="rId2"/>
          <a:stretch>
            <a:fillRect/>
          </a:stretch>
        </p:blipFill>
        <p:spPr>
          <a:xfrm>
            <a:off x="2974205" y="2205255"/>
            <a:ext cx="3068053" cy="3063488"/>
          </a:xfrm>
          <a:prstGeom prst="rect">
            <a:avLst/>
          </a:prstGeom>
        </p:spPr>
      </p:pic>
      <p:sp>
        <p:nvSpPr>
          <p:cNvPr id="8" name="Rectangle 3">
            <a:extLst>
              <a:ext uri="{FF2B5EF4-FFF2-40B4-BE49-F238E27FC236}">
                <a16:creationId xmlns:a16="http://schemas.microsoft.com/office/drawing/2014/main" id="{621C01F9-5551-4C35-B924-432C37EF29F5}"/>
              </a:ext>
            </a:extLst>
          </p:cNvPr>
          <p:cNvSpPr txBox="1">
            <a:spLocks noChangeArrowheads="1"/>
          </p:cNvSpPr>
          <p:nvPr/>
        </p:nvSpPr>
        <p:spPr bwMode="auto">
          <a:xfrm>
            <a:off x="1562902" y="424742"/>
            <a:ext cx="61722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dobe Garamond Pro"/>
            </a:endParaRPr>
          </a:p>
        </p:txBody>
      </p:sp>
      <p:sp>
        <p:nvSpPr>
          <p:cNvPr id="9" name="Rectangle 2">
            <a:extLst>
              <a:ext uri="{FF2B5EF4-FFF2-40B4-BE49-F238E27FC236}">
                <a16:creationId xmlns:a16="http://schemas.microsoft.com/office/drawing/2014/main" id="{BA7B9BB0-5F59-43C6-9A63-D3971CFCB0D1}"/>
              </a:ext>
            </a:extLst>
          </p:cNvPr>
          <p:cNvSpPr txBox="1">
            <a:spLocks noChangeArrowheads="1"/>
          </p:cNvSpPr>
          <p:nvPr/>
        </p:nvSpPr>
        <p:spPr bwMode="auto">
          <a:xfrm>
            <a:off x="1448602" y="310442"/>
            <a:ext cx="6400800" cy="8337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chemeClr val="folHlink"/>
                </a:solidFill>
                <a:latin typeface="+mj-lt"/>
                <a:ea typeface="+mj-ea"/>
                <a:cs typeface="+mj-cs"/>
              </a:defRPr>
            </a:lvl1pPr>
            <a:lvl2pPr algn="ctr" rtl="0" eaLnBrk="0" fontAlgn="base" hangingPunct="0">
              <a:spcBef>
                <a:spcPct val="0"/>
              </a:spcBef>
              <a:spcAft>
                <a:spcPct val="0"/>
              </a:spcAft>
              <a:defRPr sz="3000">
                <a:solidFill>
                  <a:schemeClr val="folHlink"/>
                </a:solidFill>
                <a:latin typeface="Arial" charset="0"/>
              </a:defRPr>
            </a:lvl2pPr>
            <a:lvl3pPr algn="ctr" rtl="0" eaLnBrk="0" fontAlgn="base" hangingPunct="0">
              <a:spcBef>
                <a:spcPct val="0"/>
              </a:spcBef>
              <a:spcAft>
                <a:spcPct val="0"/>
              </a:spcAft>
              <a:defRPr sz="3000">
                <a:solidFill>
                  <a:schemeClr val="folHlink"/>
                </a:solidFill>
                <a:latin typeface="Arial" charset="0"/>
              </a:defRPr>
            </a:lvl3pPr>
            <a:lvl4pPr algn="ctr" rtl="0" eaLnBrk="0" fontAlgn="base" hangingPunct="0">
              <a:spcBef>
                <a:spcPct val="0"/>
              </a:spcBef>
              <a:spcAft>
                <a:spcPct val="0"/>
              </a:spcAft>
              <a:defRPr sz="3000">
                <a:solidFill>
                  <a:schemeClr val="folHlink"/>
                </a:solidFill>
                <a:latin typeface="Arial" charset="0"/>
              </a:defRPr>
            </a:lvl4pPr>
            <a:lvl5pPr algn="ctr" rtl="0" eaLnBrk="0" fontAlgn="base" hangingPunct="0">
              <a:spcBef>
                <a:spcPct val="0"/>
              </a:spcBef>
              <a:spcAft>
                <a:spcPct val="0"/>
              </a:spcAft>
              <a:defRPr sz="3000">
                <a:solidFill>
                  <a:schemeClr val="folHlink"/>
                </a:solidFill>
                <a:latin typeface="Arial" charset="0"/>
              </a:defRPr>
            </a:lvl5pPr>
            <a:lvl6pPr marL="342900" algn="ctr" rtl="0" fontAlgn="base">
              <a:spcBef>
                <a:spcPct val="0"/>
              </a:spcBef>
              <a:spcAft>
                <a:spcPct val="0"/>
              </a:spcAft>
              <a:defRPr sz="3000">
                <a:solidFill>
                  <a:schemeClr val="folHlink"/>
                </a:solidFill>
                <a:latin typeface="Arial" charset="0"/>
              </a:defRPr>
            </a:lvl6pPr>
            <a:lvl7pPr marL="685800" algn="ctr" rtl="0" fontAlgn="base">
              <a:spcBef>
                <a:spcPct val="0"/>
              </a:spcBef>
              <a:spcAft>
                <a:spcPct val="0"/>
              </a:spcAft>
              <a:defRPr sz="3000">
                <a:solidFill>
                  <a:schemeClr val="folHlink"/>
                </a:solidFill>
                <a:latin typeface="Arial" charset="0"/>
              </a:defRPr>
            </a:lvl7pPr>
            <a:lvl8pPr marL="1028700" algn="ctr" rtl="0" fontAlgn="base">
              <a:spcBef>
                <a:spcPct val="0"/>
              </a:spcBef>
              <a:spcAft>
                <a:spcPct val="0"/>
              </a:spcAft>
              <a:defRPr sz="3000">
                <a:solidFill>
                  <a:schemeClr val="folHlink"/>
                </a:solidFill>
                <a:latin typeface="Arial" charset="0"/>
              </a:defRPr>
            </a:lvl8pPr>
            <a:lvl9pPr marL="1371600" algn="ctr" rtl="0" fontAlgn="base">
              <a:spcBef>
                <a:spcPct val="0"/>
              </a:spcBef>
              <a:spcAft>
                <a:spcPct val="0"/>
              </a:spcAft>
              <a:defRPr sz="3000">
                <a:solidFill>
                  <a:schemeClr val="folHlink"/>
                </a:solidFill>
                <a:latin typeface="Arial" charset="0"/>
              </a:defRPr>
            </a:lvl9pPr>
          </a:lstStyle>
          <a:p>
            <a:pPr lvl="0" eaLnBrk="1" hangingPunct="1"/>
            <a:r>
              <a:rPr lang="en-US" sz="2800" dirty="0">
                <a:solidFill>
                  <a:srgbClr val="FFFFFF">
                    <a:lumMod val="75000"/>
                  </a:srgbClr>
                </a:solidFill>
                <a:latin typeface="Calibri"/>
              </a:rPr>
              <a:t>Results - SV vs Volpara Density Measures</a:t>
            </a:r>
            <a:endParaRPr kumimoji="0" lang="en-US" sz="2800" b="0" i="0" u="none" strike="noStrike" kern="0" cap="none" spc="0" normalizeH="0" baseline="0" noProof="0" dirty="0">
              <a:ln>
                <a:noFill/>
              </a:ln>
              <a:solidFill>
                <a:srgbClr val="FFFFFF">
                  <a:lumMod val="75000"/>
                </a:srgbClr>
              </a:solidFill>
              <a:effectLst/>
              <a:uLnTx/>
              <a:uFillTx/>
              <a:latin typeface="Arial"/>
              <a:ea typeface="+mj-ea"/>
              <a:cs typeface="+mj-cs"/>
            </a:endParaRPr>
          </a:p>
        </p:txBody>
      </p:sp>
    </p:spTree>
    <p:extLst>
      <p:ext uri="{BB962C8B-B14F-4D97-AF65-F5344CB8AC3E}">
        <p14:creationId xmlns:p14="http://schemas.microsoft.com/office/powerpoint/2010/main" val="2078174819"/>
      </p:ext>
    </p:extLst>
  </p:cSld>
  <p:clrMapOvr>
    <a:masterClrMapping/>
  </p:clrMapOvr>
  <mc:AlternateContent xmlns:mc="http://schemas.openxmlformats.org/markup-compatibility/2006" xmlns:p14="http://schemas.microsoft.com/office/powerpoint/2010/main">
    <mc:Choice Requires="p14">
      <p:transition spd="slow" p14:dur="2000" advTm="13022"/>
    </mc:Choice>
    <mc:Fallback xmlns="">
      <p:transition spd="slow" advTm="13022"/>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B28F30-A8A3-4D1E-9CE0-32C0A1455F55}"/>
              </a:ext>
            </a:extLst>
          </p:cNvPr>
          <p:cNvSpPr>
            <a:spLocks noGrp="1"/>
          </p:cNvSpPr>
          <p:nvPr>
            <p:ph type="sldNum" sz="quarter" idx="10"/>
          </p:nvPr>
        </p:nvSpPr>
        <p:spPr>
          <a:xfrm>
            <a:off x="3543300" y="5706510"/>
            <a:ext cx="2057400" cy="273843"/>
          </a:xfrm>
        </p:spPr>
        <p:txBody>
          <a:bodyPr/>
          <a:lstStyle/>
          <a:p>
            <a:pPr defTabSz="685800">
              <a:defRPr/>
            </a:pPr>
            <a:fld id="{98983377-67BE-4D38-BE26-BBA81F93C943}" type="slidenum">
              <a:rPr lang="en-US">
                <a:solidFill>
                  <a:prstClr val="black">
                    <a:tint val="75000"/>
                  </a:prstClr>
                </a:solidFill>
                <a:latin typeface="Calibri"/>
              </a:rPr>
              <a:pPr defTabSz="685800">
                <a:defRPr/>
              </a:pPr>
              <a:t>10</a:t>
            </a:fld>
            <a:endParaRPr lang="en-US" dirty="0">
              <a:solidFill>
                <a:prstClr val="black">
                  <a:tint val="75000"/>
                </a:prstClr>
              </a:solidFill>
              <a:latin typeface="Calibri"/>
            </a:endParaRPr>
          </a:p>
        </p:txBody>
      </p:sp>
      <p:sp>
        <p:nvSpPr>
          <p:cNvPr id="12" name="TextBox 11">
            <a:extLst>
              <a:ext uri="{FF2B5EF4-FFF2-40B4-BE49-F238E27FC236}">
                <a16:creationId xmlns:a16="http://schemas.microsoft.com/office/drawing/2014/main" id="{94A630F8-BC68-4A49-96F3-C398128D3BA0}"/>
              </a:ext>
            </a:extLst>
          </p:cNvPr>
          <p:cNvSpPr txBox="1"/>
          <p:nvPr/>
        </p:nvSpPr>
        <p:spPr>
          <a:xfrm>
            <a:off x="2720157" y="1630360"/>
            <a:ext cx="3304316" cy="300082"/>
          </a:xfrm>
          <a:prstGeom prst="rect">
            <a:avLst/>
          </a:prstGeom>
          <a:noFill/>
        </p:spPr>
        <p:txBody>
          <a:bodyPr wrap="square" rtlCol="0">
            <a:spAutoFit/>
          </a:bodyPr>
          <a:lstStyle/>
          <a:p>
            <a:pPr algn="ctr" defTabSz="685800">
              <a:defRPr/>
            </a:pPr>
            <a:r>
              <a:rPr lang="en-US" sz="1350" u="sng" dirty="0">
                <a:solidFill>
                  <a:schemeClr val="bg1"/>
                </a:solidFill>
                <a:latin typeface="Calibri"/>
              </a:rPr>
              <a:t>SoftVue VASS versus Volpara PD</a:t>
            </a:r>
          </a:p>
        </p:txBody>
      </p:sp>
      <p:sp>
        <p:nvSpPr>
          <p:cNvPr id="13" name="TextBox 12">
            <a:extLst>
              <a:ext uri="{FF2B5EF4-FFF2-40B4-BE49-F238E27FC236}">
                <a16:creationId xmlns:a16="http://schemas.microsoft.com/office/drawing/2014/main" id="{0759074D-0983-47FF-8100-B7ECC24B011C}"/>
              </a:ext>
            </a:extLst>
          </p:cNvPr>
          <p:cNvSpPr txBox="1"/>
          <p:nvPr/>
        </p:nvSpPr>
        <p:spPr>
          <a:xfrm>
            <a:off x="3727552" y="5407429"/>
            <a:ext cx="1428087" cy="300082"/>
          </a:xfrm>
          <a:prstGeom prst="rect">
            <a:avLst/>
          </a:prstGeom>
          <a:noFill/>
        </p:spPr>
        <p:txBody>
          <a:bodyPr wrap="square" rtlCol="0">
            <a:spAutoFit/>
          </a:bodyPr>
          <a:lstStyle/>
          <a:p>
            <a:pPr algn="ctr" defTabSz="685800">
              <a:defRPr/>
            </a:pPr>
            <a:r>
              <a:rPr lang="en-US" sz="1350" dirty="0" err="1">
                <a:solidFill>
                  <a:srgbClr val="FFFF00"/>
                </a:solidFill>
                <a:latin typeface="Calibri"/>
              </a:rPr>
              <a:t>r</a:t>
            </a:r>
            <a:r>
              <a:rPr lang="en-US" sz="1350" baseline="-25000" dirty="0" err="1">
                <a:solidFill>
                  <a:srgbClr val="FFFF00"/>
                </a:solidFill>
                <a:latin typeface="Calibri"/>
              </a:rPr>
              <a:t>s</a:t>
            </a:r>
            <a:r>
              <a:rPr lang="en-US" sz="1350" dirty="0">
                <a:solidFill>
                  <a:srgbClr val="FFFF00"/>
                </a:solidFill>
                <a:latin typeface="Calibri"/>
              </a:rPr>
              <a:t> = 0.848</a:t>
            </a:r>
          </a:p>
        </p:txBody>
      </p:sp>
      <p:pic>
        <p:nvPicPr>
          <p:cNvPr id="2" name="Picture 1">
            <a:extLst>
              <a:ext uri="{FF2B5EF4-FFF2-40B4-BE49-F238E27FC236}">
                <a16:creationId xmlns:a16="http://schemas.microsoft.com/office/drawing/2014/main" id="{5BBF5648-24F4-499C-ABAC-DF8FA0388FA7}"/>
              </a:ext>
            </a:extLst>
          </p:cNvPr>
          <p:cNvPicPr>
            <a:picLocks noChangeAspect="1"/>
          </p:cNvPicPr>
          <p:nvPr/>
        </p:nvPicPr>
        <p:blipFill>
          <a:blip r:embed="rId3"/>
          <a:stretch>
            <a:fillRect/>
          </a:stretch>
        </p:blipFill>
        <p:spPr>
          <a:xfrm>
            <a:off x="2974205" y="2205255"/>
            <a:ext cx="3068053" cy="3063488"/>
          </a:xfrm>
          <a:prstGeom prst="rect">
            <a:avLst/>
          </a:prstGeom>
        </p:spPr>
      </p:pic>
      <p:pic>
        <p:nvPicPr>
          <p:cNvPr id="4" name="Picture 3">
            <a:extLst>
              <a:ext uri="{FF2B5EF4-FFF2-40B4-BE49-F238E27FC236}">
                <a16:creationId xmlns:a16="http://schemas.microsoft.com/office/drawing/2014/main" id="{5E90CDC1-BD3D-4D41-A4E0-262A48C425F1}"/>
              </a:ext>
            </a:extLst>
          </p:cNvPr>
          <p:cNvPicPr>
            <a:picLocks noChangeAspect="1"/>
          </p:cNvPicPr>
          <p:nvPr/>
        </p:nvPicPr>
        <p:blipFill>
          <a:blip r:embed="rId4"/>
          <a:stretch>
            <a:fillRect/>
          </a:stretch>
        </p:blipFill>
        <p:spPr>
          <a:xfrm>
            <a:off x="2978190" y="2206788"/>
            <a:ext cx="3068053" cy="3063528"/>
          </a:xfrm>
          <a:prstGeom prst="rect">
            <a:avLst/>
          </a:prstGeom>
        </p:spPr>
      </p:pic>
      <p:sp>
        <p:nvSpPr>
          <p:cNvPr id="8" name="TextBox 7">
            <a:extLst>
              <a:ext uri="{FF2B5EF4-FFF2-40B4-BE49-F238E27FC236}">
                <a16:creationId xmlns:a16="http://schemas.microsoft.com/office/drawing/2014/main" id="{20779A53-E708-464B-B83F-AAC5FF81374B}"/>
              </a:ext>
            </a:extLst>
          </p:cNvPr>
          <p:cNvSpPr txBox="1"/>
          <p:nvPr/>
        </p:nvSpPr>
        <p:spPr>
          <a:xfrm>
            <a:off x="554048" y="2681365"/>
            <a:ext cx="1428087" cy="715581"/>
          </a:xfrm>
          <a:prstGeom prst="rect">
            <a:avLst/>
          </a:prstGeom>
          <a:noFill/>
        </p:spPr>
        <p:txBody>
          <a:bodyPr wrap="square" rtlCol="0">
            <a:spAutoFit/>
          </a:bodyPr>
          <a:lstStyle/>
          <a:p>
            <a:pPr algn="ctr" defTabSz="685800">
              <a:defRPr/>
            </a:pPr>
            <a:r>
              <a:rPr lang="en-US" sz="1350" dirty="0">
                <a:solidFill>
                  <a:schemeClr val="bg1"/>
                </a:solidFill>
                <a:latin typeface="Calibri"/>
              </a:rPr>
              <a:t>Quantitative values – </a:t>
            </a:r>
            <a:r>
              <a:rPr lang="en-US" sz="1350" u="sng" dirty="0">
                <a:solidFill>
                  <a:schemeClr val="bg1"/>
                </a:solidFill>
                <a:latin typeface="Calibri"/>
              </a:rPr>
              <a:t>not percentages</a:t>
            </a:r>
          </a:p>
        </p:txBody>
      </p:sp>
      <p:cxnSp>
        <p:nvCxnSpPr>
          <p:cNvPr id="9" name="Straight Arrow Connector 8">
            <a:extLst>
              <a:ext uri="{FF2B5EF4-FFF2-40B4-BE49-F238E27FC236}">
                <a16:creationId xmlns:a16="http://schemas.microsoft.com/office/drawing/2014/main" id="{3BFDF446-D918-418A-8E59-1E5CD2E003EE}"/>
              </a:ext>
            </a:extLst>
          </p:cNvPr>
          <p:cNvCxnSpPr>
            <a:cxnSpLocks/>
          </p:cNvCxnSpPr>
          <p:nvPr/>
        </p:nvCxnSpPr>
        <p:spPr>
          <a:xfrm flipV="1">
            <a:off x="2010477" y="2927993"/>
            <a:ext cx="1039682" cy="228492"/>
          </a:xfrm>
          <a:prstGeom prst="straightConnector1">
            <a:avLst/>
          </a:prstGeom>
          <a:ln w="3175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a:extLst>
              <a:ext uri="{FF2B5EF4-FFF2-40B4-BE49-F238E27FC236}">
                <a16:creationId xmlns:a16="http://schemas.microsoft.com/office/drawing/2014/main" id="{12585BF1-5A35-4A25-B368-169522C5F052}"/>
              </a:ext>
            </a:extLst>
          </p:cNvPr>
          <p:cNvSpPr/>
          <p:nvPr/>
        </p:nvSpPr>
        <p:spPr>
          <a:xfrm>
            <a:off x="3050159" y="2681364"/>
            <a:ext cx="277776" cy="417369"/>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a:endParaRPr>
          </a:p>
        </p:txBody>
      </p:sp>
      <p:sp>
        <p:nvSpPr>
          <p:cNvPr id="14" name="Rectangle 3">
            <a:extLst>
              <a:ext uri="{FF2B5EF4-FFF2-40B4-BE49-F238E27FC236}">
                <a16:creationId xmlns:a16="http://schemas.microsoft.com/office/drawing/2014/main" id="{620A393B-B9E6-476C-B0E7-B664250FB0C2}"/>
              </a:ext>
            </a:extLst>
          </p:cNvPr>
          <p:cNvSpPr txBox="1">
            <a:spLocks noChangeArrowheads="1"/>
          </p:cNvSpPr>
          <p:nvPr/>
        </p:nvSpPr>
        <p:spPr bwMode="auto">
          <a:xfrm>
            <a:off x="1562902" y="424742"/>
            <a:ext cx="61722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dobe Garamond Pro"/>
            </a:endParaRPr>
          </a:p>
        </p:txBody>
      </p:sp>
      <p:sp>
        <p:nvSpPr>
          <p:cNvPr id="15" name="Rectangle 2">
            <a:extLst>
              <a:ext uri="{FF2B5EF4-FFF2-40B4-BE49-F238E27FC236}">
                <a16:creationId xmlns:a16="http://schemas.microsoft.com/office/drawing/2014/main" id="{54B881F1-C432-4E81-8F83-68CD263274C6}"/>
              </a:ext>
            </a:extLst>
          </p:cNvPr>
          <p:cNvSpPr txBox="1">
            <a:spLocks noChangeArrowheads="1"/>
          </p:cNvSpPr>
          <p:nvPr/>
        </p:nvSpPr>
        <p:spPr bwMode="auto">
          <a:xfrm>
            <a:off x="1448602" y="310442"/>
            <a:ext cx="6400800" cy="8337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chemeClr val="folHlink"/>
                </a:solidFill>
                <a:latin typeface="+mj-lt"/>
                <a:ea typeface="+mj-ea"/>
                <a:cs typeface="+mj-cs"/>
              </a:defRPr>
            </a:lvl1pPr>
            <a:lvl2pPr algn="ctr" rtl="0" eaLnBrk="0" fontAlgn="base" hangingPunct="0">
              <a:spcBef>
                <a:spcPct val="0"/>
              </a:spcBef>
              <a:spcAft>
                <a:spcPct val="0"/>
              </a:spcAft>
              <a:defRPr sz="3000">
                <a:solidFill>
                  <a:schemeClr val="folHlink"/>
                </a:solidFill>
                <a:latin typeface="Arial" charset="0"/>
              </a:defRPr>
            </a:lvl2pPr>
            <a:lvl3pPr algn="ctr" rtl="0" eaLnBrk="0" fontAlgn="base" hangingPunct="0">
              <a:spcBef>
                <a:spcPct val="0"/>
              </a:spcBef>
              <a:spcAft>
                <a:spcPct val="0"/>
              </a:spcAft>
              <a:defRPr sz="3000">
                <a:solidFill>
                  <a:schemeClr val="folHlink"/>
                </a:solidFill>
                <a:latin typeface="Arial" charset="0"/>
              </a:defRPr>
            </a:lvl3pPr>
            <a:lvl4pPr algn="ctr" rtl="0" eaLnBrk="0" fontAlgn="base" hangingPunct="0">
              <a:spcBef>
                <a:spcPct val="0"/>
              </a:spcBef>
              <a:spcAft>
                <a:spcPct val="0"/>
              </a:spcAft>
              <a:defRPr sz="3000">
                <a:solidFill>
                  <a:schemeClr val="folHlink"/>
                </a:solidFill>
                <a:latin typeface="Arial" charset="0"/>
              </a:defRPr>
            </a:lvl4pPr>
            <a:lvl5pPr algn="ctr" rtl="0" eaLnBrk="0" fontAlgn="base" hangingPunct="0">
              <a:spcBef>
                <a:spcPct val="0"/>
              </a:spcBef>
              <a:spcAft>
                <a:spcPct val="0"/>
              </a:spcAft>
              <a:defRPr sz="3000">
                <a:solidFill>
                  <a:schemeClr val="folHlink"/>
                </a:solidFill>
                <a:latin typeface="Arial" charset="0"/>
              </a:defRPr>
            </a:lvl5pPr>
            <a:lvl6pPr marL="342900" algn="ctr" rtl="0" fontAlgn="base">
              <a:spcBef>
                <a:spcPct val="0"/>
              </a:spcBef>
              <a:spcAft>
                <a:spcPct val="0"/>
              </a:spcAft>
              <a:defRPr sz="3000">
                <a:solidFill>
                  <a:schemeClr val="folHlink"/>
                </a:solidFill>
                <a:latin typeface="Arial" charset="0"/>
              </a:defRPr>
            </a:lvl6pPr>
            <a:lvl7pPr marL="685800" algn="ctr" rtl="0" fontAlgn="base">
              <a:spcBef>
                <a:spcPct val="0"/>
              </a:spcBef>
              <a:spcAft>
                <a:spcPct val="0"/>
              </a:spcAft>
              <a:defRPr sz="3000">
                <a:solidFill>
                  <a:schemeClr val="folHlink"/>
                </a:solidFill>
                <a:latin typeface="Arial" charset="0"/>
              </a:defRPr>
            </a:lvl7pPr>
            <a:lvl8pPr marL="1028700" algn="ctr" rtl="0" fontAlgn="base">
              <a:spcBef>
                <a:spcPct val="0"/>
              </a:spcBef>
              <a:spcAft>
                <a:spcPct val="0"/>
              </a:spcAft>
              <a:defRPr sz="3000">
                <a:solidFill>
                  <a:schemeClr val="folHlink"/>
                </a:solidFill>
                <a:latin typeface="Arial" charset="0"/>
              </a:defRPr>
            </a:lvl8pPr>
            <a:lvl9pPr marL="1371600" algn="ctr" rtl="0" fontAlgn="base">
              <a:spcBef>
                <a:spcPct val="0"/>
              </a:spcBef>
              <a:spcAft>
                <a:spcPct val="0"/>
              </a:spcAft>
              <a:defRPr sz="3000">
                <a:solidFill>
                  <a:schemeClr val="folHlink"/>
                </a:solidFill>
                <a:latin typeface="Arial" charset="0"/>
              </a:defRPr>
            </a:lvl9pPr>
          </a:lstStyle>
          <a:p>
            <a:pPr lvl="0" eaLnBrk="1" hangingPunct="1"/>
            <a:r>
              <a:rPr lang="en-US" sz="2800" dirty="0">
                <a:solidFill>
                  <a:srgbClr val="FFFFFF">
                    <a:lumMod val="75000"/>
                  </a:srgbClr>
                </a:solidFill>
                <a:latin typeface="Calibri"/>
              </a:rPr>
              <a:t>Results - SV vs Volpara Density Measures</a:t>
            </a:r>
            <a:endParaRPr kumimoji="0" lang="en-US" sz="2800" b="0" i="0" u="none" strike="noStrike" kern="0" cap="none" spc="0" normalizeH="0" baseline="0" noProof="0" dirty="0">
              <a:ln>
                <a:noFill/>
              </a:ln>
              <a:solidFill>
                <a:srgbClr val="FFFFFF">
                  <a:lumMod val="75000"/>
                </a:srgbClr>
              </a:solidFill>
              <a:effectLst/>
              <a:uLnTx/>
              <a:uFillTx/>
              <a:latin typeface="Arial"/>
              <a:ea typeface="+mj-ea"/>
              <a:cs typeface="+mj-cs"/>
            </a:endParaRPr>
          </a:p>
        </p:txBody>
      </p:sp>
    </p:spTree>
    <p:custDataLst>
      <p:tags r:id="rId1"/>
    </p:custDataLst>
    <p:extLst>
      <p:ext uri="{BB962C8B-B14F-4D97-AF65-F5344CB8AC3E}">
        <p14:creationId xmlns:p14="http://schemas.microsoft.com/office/powerpoint/2010/main" val="136407971"/>
      </p:ext>
    </p:extLst>
  </p:cSld>
  <p:clrMapOvr>
    <a:masterClrMapping/>
  </p:clrMapOvr>
  <mc:AlternateContent xmlns:mc="http://schemas.openxmlformats.org/markup-compatibility/2006" xmlns:p14="http://schemas.microsoft.com/office/powerpoint/2010/main">
    <mc:Choice Requires="p14">
      <p:transition spd="slow" p14:dur="2000" advTm="10687"/>
    </mc:Choice>
    <mc:Fallback xmlns="">
      <p:transition spd="slow" advTm="1068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8C1D06A-361F-44EE-A8BE-1638893FCDA6}"/>
              </a:ext>
            </a:extLst>
          </p:cNvPr>
          <p:cNvSpPr>
            <a:spLocks noGrp="1"/>
          </p:cNvSpPr>
          <p:nvPr>
            <p:ph type="sldNum" sz="quarter" idx="10"/>
          </p:nvPr>
        </p:nvSpPr>
        <p:spPr/>
        <p:txBody>
          <a:bodyPr/>
          <a:lstStyle/>
          <a:p>
            <a:pPr defTabSz="685800"/>
            <a:fld id="{98983377-67BE-4D38-BE26-BBA81F93C943}" type="slidenum">
              <a:rPr lang="en-US">
                <a:solidFill>
                  <a:prstClr val="black">
                    <a:tint val="75000"/>
                  </a:prstClr>
                </a:solidFill>
                <a:latin typeface="Calibri"/>
              </a:rPr>
              <a:pPr defTabSz="685800"/>
              <a:t>11</a:t>
            </a:fld>
            <a:endParaRPr lang="en-US" dirty="0">
              <a:solidFill>
                <a:prstClr val="black">
                  <a:tint val="75000"/>
                </a:prstClr>
              </a:solidFill>
              <a:latin typeface="Calibri"/>
            </a:endParaRPr>
          </a:p>
        </p:txBody>
      </p:sp>
      <p:sp>
        <p:nvSpPr>
          <p:cNvPr id="4" name="Text Placeholder 3">
            <a:extLst>
              <a:ext uri="{FF2B5EF4-FFF2-40B4-BE49-F238E27FC236}">
                <a16:creationId xmlns:a16="http://schemas.microsoft.com/office/drawing/2014/main" id="{0B510A8F-A90D-4436-956A-17BF2713D647}"/>
              </a:ext>
            </a:extLst>
          </p:cNvPr>
          <p:cNvSpPr>
            <a:spLocks noGrp="1"/>
          </p:cNvSpPr>
          <p:nvPr>
            <p:ph type="body" sz="quarter" idx="11"/>
          </p:nvPr>
        </p:nvSpPr>
        <p:spPr>
          <a:xfrm>
            <a:off x="172444" y="2435192"/>
            <a:ext cx="8799111" cy="2849078"/>
          </a:xfrm>
        </p:spPr>
        <p:txBody>
          <a:bodyPr/>
          <a:lstStyle/>
          <a:p>
            <a:pPr>
              <a:buClr>
                <a:schemeClr val="bg1"/>
              </a:buClr>
              <a:buFont typeface="Wingdings" panose="05000000000000000000" pitchFamily="2" charset="2"/>
              <a:buChar char="§"/>
            </a:pPr>
            <a:r>
              <a:rPr lang="en-US" sz="2000" dirty="0">
                <a:solidFill>
                  <a:schemeClr val="bg2">
                    <a:lumMod val="75000"/>
                  </a:schemeClr>
                </a:solidFill>
              </a:rPr>
              <a:t>SV sound speed imaging is effective at visualizing and quantifying distributions of dense tissue throughout the breast.</a:t>
            </a:r>
          </a:p>
          <a:p>
            <a:pPr>
              <a:buClr>
                <a:schemeClr val="bg1"/>
              </a:buClr>
              <a:buFont typeface="Wingdings" panose="05000000000000000000" pitchFamily="2" charset="2"/>
              <a:buChar char="§"/>
            </a:pPr>
            <a:r>
              <a:rPr lang="en-US" sz="2000" dirty="0">
                <a:solidFill>
                  <a:schemeClr val="bg2">
                    <a:lumMod val="75000"/>
                  </a:schemeClr>
                </a:solidFill>
              </a:rPr>
              <a:t>Volpara volumetric breast density measures correlate strongly with SV sound speed density measures.  </a:t>
            </a:r>
          </a:p>
          <a:p>
            <a:pPr marL="0" indent="0">
              <a:buClr>
                <a:schemeClr val="bg1"/>
              </a:buClr>
              <a:buNone/>
            </a:pPr>
            <a:endParaRPr lang="en-US" sz="2000" dirty="0">
              <a:solidFill>
                <a:schemeClr val="bg2">
                  <a:lumMod val="75000"/>
                </a:schemeClr>
              </a:solidFill>
            </a:endParaRPr>
          </a:p>
          <a:p>
            <a:pPr marL="0" indent="0">
              <a:buClr>
                <a:schemeClr val="bg1"/>
              </a:buClr>
              <a:buNone/>
            </a:pPr>
            <a:r>
              <a:rPr lang="en-US" sz="2000" dirty="0">
                <a:solidFill>
                  <a:schemeClr val="bg2">
                    <a:lumMod val="75000"/>
                  </a:schemeClr>
                </a:solidFill>
                <a:sym typeface="Wingdings" panose="05000000000000000000" pitchFamily="2" charset="2"/>
              </a:rPr>
              <a:t> </a:t>
            </a:r>
          </a:p>
          <a:p>
            <a:pPr marL="0" indent="0">
              <a:buClr>
                <a:schemeClr val="bg1"/>
              </a:buClr>
              <a:buNone/>
            </a:pPr>
            <a:endParaRPr lang="en-US" sz="2000" dirty="0">
              <a:solidFill>
                <a:schemeClr val="bg2">
                  <a:lumMod val="75000"/>
                </a:schemeClr>
              </a:solidFill>
            </a:endParaRPr>
          </a:p>
          <a:p>
            <a:pPr lvl="1">
              <a:buClr>
                <a:schemeClr val="bg1"/>
              </a:buClr>
            </a:pPr>
            <a:r>
              <a:rPr lang="en-US" sz="2000" u="sng" dirty="0">
                <a:solidFill>
                  <a:schemeClr val="bg2">
                    <a:lumMod val="75000"/>
                  </a:schemeClr>
                </a:solidFill>
              </a:rPr>
              <a:t>SV’s volume averaged speed of sound (VASS) is an absolute quantitative marker of breast density</a:t>
            </a:r>
          </a:p>
          <a:p>
            <a:pPr lvl="1">
              <a:buClr>
                <a:schemeClr val="bg1"/>
              </a:buClr>
            </a:pPr>
            <a:r>
              <a:rPr lang="en-US" sz="2000" u="sng" dirty="0">
                <a:solidFill>
                  <a:schemeClr val="bg2">
                    <a:lumMod val="75000"/>
                  </a:schemeClr>
                </a:solidFill>
              </a:rPr>
              <a:t>SV’s percent density is an alternative marker of breast density</a:t>
            </a:r>
          </a:p>
        </p:txBody>
      </p:sp>
      <p:sp>
        <p:nvSpPr>
          <p:cNvPr id="7" name="Rectangle 3">
            <a:extLst>
              <a:ext uri="{FF2B5EF4-FFF2-40B4-BE49-F238E27FC236}">
                <a16:creationId xmlns:a16="http://schemas.microsoft.com/office/drawing/2014/main" id="{2F9A6D69-E647-4EE3-9DBA-C6395989C84A}"/>
              </a:ext>
            </a:extLst>
          </p:cNvPr>
          <p:cNvSpPr txBox="1">
            <a:spLocks noChangeArrowheads="1"/>
          </p:cNvSpPr>
          <p:nvPr/>
        </p:nvSpPr>
        <p:spPr bwMode="auto">
          <a:xfrm>
            <a:off x="1485900" y="686310"/>
            <a:ext cx="6172200" cy="685800"/>
          </a:xfrm>
          <a:prstGeom prst="rect">
            <a:avLst/>
          </a:prstGeom>
          <a:gradFill rotWithShape="1">
            <a:gsLst>
              <a:gs pos="0">
                <a:srgbClr val="DDDDDD">
                  <a:alpha val="45000"/>
                </a:srgbClr>
              </a:gs>
              <a:gs pos="100000">
                <a:srgbClr val="DDDDDD">
                  <a:gamma/>
                  <a:shade val="66275"/>
                  <a:invGamma/>
                  <a:alpha val="42000"/>
                </a:srgbClr>
              </a:gs>
            </a:gsLst>
            <a:lin ang="5400000" scaled="1"/>
          </a:gradFill>
          <a:ln>
            <a:noFill/>
          </a:ln>
          <a:effectLst/>
        </p:spPr>
        <p:txBody>
          <a:bodyPr vert="horz" wrap="square" lIns="68580" tIns="34290" rIns="68580" bIns="34290" numCol="1" anchor="ctr" anchorCtr="0" compatLnSpc="1">
            <a:prstTxWarp prst="textNoShape">
              <a:avLst/>
            </a:prstTxWarp>
          </a:bodyPr>
          <a:lstStyle>
            <a:lvl1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2800" b="1">
                <a:solidFill>
                  <a:schemeClr val="accent2"/>
                </a:solidFill>
                <a:effectLst>
                  <a:outerShdw blurRad="38100" dist="38100" dir="2700000" algn="tl">
                    <a:srgbClr val="000000"/>
                  </a:outerShdw>
                </a:effectLst>
                <a:latin typeface="Arial" charset="0"/>
              </a:defRPr>
            </a:lvl5pPr>
            <a:lvl6pPr marL="4572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6pPr>
            <a:lvl7pPr marL="9144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7pPr>
            <a:lvl8pPr marL="13716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8pPr>
            <a:lvl9pPr marL="1828800" algn="ctr" rtl="0" fontAlgn="base">
              <a:spcBef>
                <a:spcPct val="0"/>
              </a:spcBef>
              <a:spcAft>
                <a:spcPct val="0"/>
              </a:spcAft>
              <a:defRPr sz="2800" b="1">
                <a:solidFill>
                  <a:schemeClr val="accent2"/>
                </a:solidFill>
                <a:effectLst>
                  <a:outerShdw blurRad="38100" dist="38100" dir="2700000" algn="tl">
                    <a:srgbClr val="000000"/>
                  </a:outerShdw>
                </a:effectLst>
                <a:latin typeface="Arial" charset="0"/>
              </a:defRPr>
            </a:lvl9pPr>
          </a:lstStyle>
          <a:p>
            <a:pPr defTabSz="685800" eaLnBrk="1" hangingPunct="1">
              <a:defRPr/>
            </a:pPr>
            <a:endParaRPr lang="en-US" sz="2400" b="0" kern="0" dirty="0">
              <a:solidFill>
                <a:srgbClr val="FFFFFF">
                  <a:lumMod val="50000"/>
                </a:srgbClr>
              </a:solidFill>
              <a:effectLst/>
              <a:latin typeface="Adobe Garamond Pro"/>
            </a:endParaRPr>
          </a:p>
        </p:txBody>
      </p:sp>
      <p:sp>
        <p:nvSpPr>
          <p:cNvPr id="8" name="Rectangle 2">
            <a:extLst>
              <a:ext uri="{FF2B5EF4-FFF2-40B4-BE49-F238E27FC236}">
                <a16:creationId xmlns:a16="http://schemas.microsoft.com/office/drawing/2014/main" id="{74587EA6-AED2-4313-A370-A0B5798C8BED}"/>
              </a:ext>
            </a:extLst>
          </p:cNvPr>
          <p:cNvSpPr txBox="1">
            <a:spLocks noChangeArrowheads="1"/>
          </p:cNvSpPr>
          <p:nvPr/>
        </p:nvSpPr>
        <p:spPr bwMode="auto">
          <a:xfrm>
            <a:off x="1371600" y="572010"/>
            <a:ext cx="6400800" cy="833717"/>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000">
                <a:solidFill>
                  <a:schemeClr val="folHlink"/>
                </a:solidFill>
                <a:latin typeface="+mj-lt"/>
                <a:ea typeface="+mj-ea"/>
                <a:cs typeface="+mj-cs"/>
              </a:defRPr>
            </a:lvl1pPr>
            <a:lvl2pPr algn="ctr" rtl="0" eaLnBrk="0" fontAlgn="base" hangingPunct="0">
              <a:spcBef>
                <a:spcPct val="0"/>
              </a:spcBef>
              <a:spcAft>
                <a:spcPct val="0"/>
              </a:spcAft>
              <a:defRPr sz="3000">
                <a:solidFill>
                  <a:schemeClr val="folHlink"/>
                </a:solidFill>
                <a:latin typeface="Arial" charset="0"/>
              </a:defRPr>
            </a:lvl2pPr>
            <a:lvl3pPr algn="ctr" rtl="0" eaLnBrk="0" fontAlgn="base" hangingPunct="0">
              <a:spcBef>
                <a:spcPct val="0"/>
              </a:spcBef>
              <a:spcAft>
                <a:spcPct val="0"/>
              </a:spcAft>
              <a:defRPr sz="3000">
                <a:solidFill>
                  <a:schemeClr val="folHlink"/>
                </a:solidFill>
                <a:latin typeface="Arial" charset="0"/>
              </a:defRPr>
            </a:lvl3pPr>
            <a:lvl4pPr algn="ctr" rtl="0" eaLnBrk="0" fontAlgn="base" hangingPunct="0">
              <a:spcBef>
                <a:spcPct val="0"/>
              </a:spcBef>
              <a:spcAft>
                <a:spcPct val="0"/>
              </a:spcAft>
              <a:defRPr sz="3000">
                <a:solidFill>
                  <a:schemeClr val="folHlink"/>
                </a:solidFill>
                <a:latin typeface="Arial" charset="0"/>
              </a:defRPr>
            </a:lvl4pPr>
            <a:lvl5pPr algn="ctr" rtl="0" eaLnBrk="0" fontAlgn="base" hangingPunct="0">
              <a:spcBef>
                <a:spcPct val="0"/>
              </a:spcBef>
              <a:spcAft>
                <a:spcPct val="0"/>
              </a:spcAft>
              <a:defRPr sz="3000">
                <a:solidFill>
                  <a:schemeClr val="folHlink"/>
                </a:solidFill>
                <a:latin typeface="Arial" charset="0"/>
              </a:defRPr>
            </a:lvl5pPr>
            <a:lvl6pPr marL="342900" algn="ctr" rtl="0" fontAlgn="base">
              <a:spcBef>
                <a:spcPct val="0"/>
              </a:spcBef>
              <a:spcAft>
                <a:spcPct val="0"/>
              </a:spcAft>
              <a:defRPr sz="3000">
                <a:solidFill>
                  <a:schemeClr val="folHlink"/>
                </a:solidFill>
                <a:latin typeface="Arial" charset="0"/>
              </a:defRPr>
            </a:lvl6pPr>
            <a:lvl7pPr marL="685800" algn="ctr" rtl="0" fontAlgn="base">
              <a:spcBef>
                <a:spcPct val="0"/>
              </a:spcBef>
              <a:spcAft>
                <a:spcPct val="0"/>
              </a:spcAft>
              <a:defRPr sz="3000">
                <a:solidFill>
                  <a:schemeClr val="folHlink"/>
                </a:solidFill>
                <a:latin typeface="Arial" charset="0"/>
              </a:defRPr>
            </a:lvl7pPr>
            <a:lvl8pPr marL="1028700" algn="ctr" rtl="0" fontAlgn="base">
              <a:spcBef>
                <a:spcPct val="0"/>
              </a:spcBef>
              <a:spcAft>
                <a:spcPct val="0"/>
              </a:spcAft>
              <a:defRPr sz="3000">
                <a:solidFill>
                  <a:schemeClr val="folHlink"/>
                </a:solidFill>
                <a:latin typeface="Arial" charset="0"/>
              </a:defRPr>
            </a:lvl8pPr>
            <a:lvl9pPr marL="1371600" algn="ctr" rtl="0" fontAlgn="base">
              <a:spcBef>
                <a:spcPct val="0"/>
              </a:spcBef>
              <a:spcAft>
                <a:spcPct val="0"/>
              </a:spcAft>
              <a:defRPr sz="3000">
                <a:solidFill>
                  <a:schemeClr val="folHlink"/>
                </a:solidFill>
                <a:latin typeface="Arial" charset="0"/>
              </a:defRPr>
            </a:lvl9pPr>
          </a:lstStyle>
          <a:p>
            <a:pPr lvl="0" eaLnBrk="1" hangingPunct="1"/>
            <a:r>
              <a:rPr lang="en-US" sz="2800" dirty="0">
                <a:solidFill>
                  <a:srgbClr val="FFFFFF">
                    <a:lumMod val="75000"/>
                  </a:srgbClr>
                </a:solidFill>
                <a:latin typeface="Calibri"/>
              </a:rPr>
              <a:t>Conclusions</a:t>
            </a:r>
            <a:endParaRPr kumimoji="0" lang="en-US" sz="2800" i="0" u="none" strike="noStrike" kern="0" cap="none" spc="0" normalizeH="0" baseline="0" noProof="0" dirty="0">
              <a:ln>
                <a:noFill/>
              </a:ln>
              <a:solidFill>
                <a:srgbClr val="FFFFFF">
                  <a:lumMod val="75000"/>
                </a:srgbClr>
              </a:solidFill>
              <a:effectLst/>
              <a:uLnTx/>
              <a:uFillTx/>
              <a:latin typeface="Arial"/>
              <a:ea typeface="+mj-ea"/>
              <a:cs typeface="+mj-cs"/>
            </a:endParaRPr>
          </a:p>
        </p:txBody>
      </p:sp>
    </p:spTree>
    <p:extLst>
      <p:ext uri="{BB962C8B-B14F-4D97-AF65-F5344CB8AC3E}">
        <p14:creationId xmlns:p14="http://schemas.microsoft.com/office/powerpoint/2010/main" val="348073057"/>
      </p:ext>
    </p:extLst>
  </p:cSld>
  <p:clrMapOvr>
    <a:masterClrMapping/>
  </p:clrMapOvr>
  <mc:AlternateContent xmlns:mc="http://schemas.openxmlformats.org/markup-compatibility/2006" xmlns:p14="http://schemas.microsoft.com/office/powerpoint/2010/main">
    <mc:Choice Requires="p14">
      <p:transition spd="slow" p14:dur="2000" advTm="13414"/>
    </mc:Choice>
    <mc:Fallback xmlns="">
      <p:transition spd="slow" advTm="13414"/>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3.7"/>
</p:tagLst>
</file>

<file path=ppt/theme/theme1.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lphinus">
      <a:majorFont>
        <a:latin typeface="Adobe Garamond Pro"/>
        <a:ea typeface=""/>
        <a:cs typeface=""/>
      </a:majorFont>
      <a:minorFont>
        <a:latin typeface="Adobe Garamond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31750" cap="flat" cmpd="sng" algn="ctr">
          <a:solidFill>
            <a:srgbClr val="FF0000"/>
          </a:solidFill>
          <a:prstDash val="solid"/>
          <a:round/>
          <a:headEnd type="none" w="med" len="med"/>
          <a:tailEnd type="none" w="med" len="med"/>
        </a:ln>
        <a:effectLst>
          <a:prstShdw prst="shdw17" dist="17961" dir="2700000">
            <a:srgbClr val="FF0000">
              <a:gamma/>
              <a:shade val="60000"/>
              <a:invGamma/>
            </a:srgbClr>
          </a:prst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473C1F77BCA9149B834DEF53527776D" ma:contentTypeVersion="13" ma:contentTypeDescription="Create a new document." ma:contentTypeScope="" ma:versionID="db6f27544f2e29d4f2a31728f0ceb73e">
  <xsd:schema xmlns:xsd="http://www.w3.org/2001/XMLSchema" xmlns:xs="http://www.w3.org/2001/XMLSchema" xmlns:p="http://schemas.microsoft.com/office/2006/metadata/properties" xmlns:ns3="ea13dc26-c564-4c49-b396-e2bb030fb076" xmlns:ns4="784b92ef-081b-4935-b976-4b71ab57ec89" targetNamespace="http://schemas.microsoft.com/office/2006/metadata/properties" ma:root="true" ma:fieldsID="39b8d8e8798fc0b216209a11f866e1d8" ns3:_="" ns4:_="">
    <xsd:import namespace="ea13dc26-c564-4c49-b396-e2bb030fb076"/>
    <xsd:import namespace="784b92ef-081b-4935-b976-4b71ab57ec89"/>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Location" minOccurs="0"/>
                <xsd:element ref="ns3:MediaServiceEventHashCode" minOccurs="0"/>
                <xsd:element ref="ns3:MediaServiceGenerationTime" minOccurs="0"/>
                <xsd:element ref="ns3:MediaServiceOCR"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13dc26-c564-4c49-b396-e2bb030fb07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MediaServiceAutoTags" ma:internalName="MediaServiceAutoTags"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84b92ef-081b-4935-b976-4b71ab57ec8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EB374D1-8523-4D46-A6AE-8603AF1F7D64}">
  <ds:schemaRefs>
    <ds:schemaRef ds:uri="http://schemas.microsoft.com/sharepoint/v3/contenttype/forms"/>
  </ds:schemaRefs>
</ds:datastoreItem>
</file>

<file path=customXml/itemProps2.xml><?xml version="1.0" encoding="utf-8"?>
<ds:datastoreItem xmlns:ds="http://schemas.openxmlformats.org/officeDocument/2006/customXml" ds:itemID="{880A3C26-357A-421C-9212-23C66DF723D4}">
  <ds:schemaRefs>
    <ds:schemaRef ds:uri="http://schemas.openxmlformats.org/package/2006/metadata/core-properties"/>
    <ds:schemaRef ds:uri="http://schemas.microsoft.com/office/2006/documentManagement/types"/>
    <ds:schemaRef ds:uri="http://schemas.microsoft.com/office/2006/metadata/properties"/>
    <ds:schemaRef ds:uri="http://purl.org/dc/terms/"/>
    <ds:schemaRef ds:uri="http://purl.org/dc/elements/1.1/"/>
    <ds:schemaRef ds:uri="http://schemas.microsoft.com/office/infopath/2007/PartnerControls"/>
    <ds:schemaRef ds:uri="784b92ef-081b-4935-b976-4b71ab57ec89"/>
    <ds:schemaRef ds:uri="ea13dc26-c564-4c49-b396-e2bb030fb076"/>
    <ds:schemaRef ds:uri="http://www.w3.org/XML/1998/namespace"/>
    <ds:schemaRef ds:uri="http://purl.org/dc/dcmitype/"/>
  </ds:schemaRefs>
</ds:datastoreItem>
</file>

<file path=customXml/itemProps3.xml><?xml version="1.0" encoding="utf-8"?>
<ds:datastoreItem xmlns:ds="http://schemas.openxmlformats.org/officeDocument/2006/customXml" ds:itemID="{D4C8C56C-65DF-4381-97D4-4771C46896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a13dc26-c564-4c49-b396-e2bb030fb076"/>
    <ds:schemaRef ds:uri="784b92ef-081b-4935-b976-4b71ab57ec8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60</TotalTime>
  <Words>1062</Words>
  <Application>Microsoft Office PowerPoint</Application>
  <PresentationFormat>On-screen Show (4:3)</PresentationFormat>
  <Paragraphs>83</Paragraphs>
  <Slides>11</Slides>
  <Notes>7</Notes>
  <HiddenSlides>0</HiddenSlides>
  <MMClips>0</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11</vt:i4>
      </vt:variant>
    </vt:vector>
  </HeadingPairs>
  <TitlesOfParts>
    <vt:vector size="24" baseType="lpstr">
      <vt:lpstr>MS Mincho</vt:lpstr>
      <vt:lpstr>Adobe Garamond Pro</vt:lpstr>
      <vt:lpstr>Arial</vt:lpstr>
      <vt:lpstr>Calibri</vt:lpstr>
      <vt:lpstr>Calibri Light</vt:lpstr>
      <vt:lpstr>Cambria</vt:lpstr>
      <vt:lpstr>Symbol</vt:lpstr>
      <vt:lpstr>Times New Roman</vt:lpstr>
      <vt:lpstr>Wingdings</vt:lpstr>
      <vt:lpstr>15_Office Theme</vt:lpstr>
      <vt:lpstr>5_Default Design</vt:lpstr>
      <vt:lpstr>2_Office Theme</vt:lpstr>
      <vt:lpstr>1_Default Design</vt:lpstr>
      <vt:lpstr>SoftVue Quantifies Breast Density Delphinus Medical Technologies</vt:lpstr>
      <vt:lpstr>Motivation Breast density linked to cancer risk and treatment response Improve accuracy of breast density measurements</vt:lpstr>
      <vt:lpstr>Using UST to Measure Sound Speed Marker of Breast Density</vt:lpstr>
      <vt:lpstr>Sound Speed Measure of Breast Density as a Marker for Breast Cancer Risk</vt:lpstr>
      <vt:lpstr>PowerPoint Presentation</vt:lpstr>
      <vt:lpstr>Volpara Density Measurements</vt:lpstr>
      <vt:lpstr>Sound speed measure of breast density as a biomarker for breast cancer risk</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Predicting Breast Cancer Risk</dc:title>
  <dc:creator>Neb Duric</dc:creator>
  <cp:lastModifiedBy>Duric, Nebojsa</cp:lastModifiedBy>
  <cp:revision>3</cp:revision>
  <dcterms:created xsi:type="dcterms:W3CDTF">2019-10-04T19:05:04Z</dcterms:created>
  <dcterms:modified xsi:type="dcterms:W3CDTF">2022-12-12T22:05:46Z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0x010100E473C1F77BCA9149B834DEF53527776D</vt:lpwstr>
  </property>
</Properties>
</file>