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1" r:id="rId1"/>
    <p:sldMasterId id="2147483881" r:id="rId2"/>
    <p:sldMasterId id="2147483893" r:id="rId3"/>
    <p:sldMasterId id="2147483906" r:id="rId4"/>
    <p:sldMasterId id="2147483908" r:id="rId5"/>
    <p:sldMasterId id="2147483920" r:id="rId6"/>
  </p:sldMasterIdLst>
  <p:notesMasterIdLst>
    <p:notesMasterId r:id="rId17"/>
  </p:notesMasterIdLst>
  <p:handoutMasterIdLst>
    <p:handoutMasterId r:id="rId18"/>
  </p:handoutMasterIdLst>
  <p:sldIdLst>
    <p:sldId id="258" r:id="rId7"/>
    <p:sldId id="676" r:id="rId8"/>
    <p:sldId id="661" r:id="rId9"/>
    <p:sldId id="257" r:id="rId10"/>
    <p:sldId id="275" r:id="rId11"/>
    <p:sldId id="263" r:id="rId12"/>
    <p:sldId id="915" r:id="rId13"/>
    <p:sldId id="916" r:id="rId14"/>
    <p:sldId id="914" r:id="rId15"/>
    <p:sldId id="913" r:id="rId16"/>
  </p:sldIdLst>
  <p:sldSz cx="9144000" cy="6858000" type="screen4x3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accent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accent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0407"/>
    <a:srgbClr val="A50021"/>
    <a:srgbClr val="9933FF"/>
    <a:srgbClr val="990000"/>
    <a:srgbClr val="5B6FA9"/>
    <a:srgbClr val="3333CC"/>
    <a:srgbClr val="0033C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98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b Duric" userId="65215127-ed8e-406f-9ed7-b2586f8cc247" providerId="ADAL" clId="{DE0FB4EF-3BF9-4D88-B862-49B0AB4E491E}"/>
    <pc:docChg chg="delSld">
      <pc:chgData name="Neb Duric" userId="65215127-ed8e-406f-9ed7-b2586f8cc247" providerId="ADAL" clId="{DE0FB4EF-3BF9-4D88-B862-49B0AB4E491E}" dt="2020-06-25T17:58:02.476" v="0" actId="47"/>
      <pc:docMkLst>
        <pc:docMk/>
      </pc:docMkLst>
      <pc:sldChg chg="del">
        <pc:chgData name="Neb Duric" userId="65215127-ed8e-406f-9ed7-b2586f8cc247" providerId="ADAL" clId="{DE0FB4EF-3BF9-4D88-B862-49B0AB4E491E}" dt="2020-06-25T17:58:02.476" v="0" actId="47"/>
        <pc:sldMkLst>
          <pc:docMk/>
          <pc:sldMk cId="2051517981" sldId="917"/>
        </pc:sldMkLst>
      </pc:sldChg>
      <pc:sldChg chg="del">
        <pc:chgData name="Neb Duric" userId="65215127-ed8e-406f-9ed7-b2586f8cc247" providerId="ADAL" clId="{DE0FB4EF-3BF9-4D88-B862-49B0AB4E491E}" dt="2020-06-25T17:58:02.476" v="0" actId="47"/>
        <pc:sldMkLst>
          <pc:docMk/>
          <pc:sldMk cId="2726747296" sldId="91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444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t" anchorCtr="0" compatLnSpc="1">
            <a:prstTxWarp prst="textNoShape">
              <a:avLst/>
            </a:prstTxWarp>
          </a:bodyPr>
          <a:lstStyle>
            <a:lvl1pPr algn="l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7325" y="0"/>
            <a:ext cx="4029075" cy="3444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t" anchorCtr="0" compatLnSpc="1">
            <a:prstTxWarp prst="textNoShape">
              <a:avLst/>
            </a:prstTxWarp>
          </a:bodyPr>
          <a:lstStyle>
            <a:lvl1pPr algn="r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65913"/>
            <a:ext cx="4029075" cy="3444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b" anchorCtr="0" compatLnSpc="1">
            <a:prstTxWarp prst="textNoShape">
              <a:avLst/>
            </a:prstTxWarp>
          </a:bodyPr>
          <a:lstStyle>
            <a:lvl1pPr algn="l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7325" y="6665913"/>
            <a:ext cx="4029075" cy="3444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649" tIns="45824" rIns="91649" bIns="45824" numCol="1" anchor="b" anchorCtr="0" compatLnSpc="1">
            <a:prstTxWarp prst="textNoShape">
              <a:avLst/>
            </a:prstTxWarp>
          </a:bodyPr>
          <a:lstStyle>
            <a:lvl1pPr algn="r" defTabSz="917215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7C5B0D0-1340-4B06-B7B0-D7B48CBD1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738" y="0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5463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5" y="3330575"/>
            <a:ext cx="7435850" cy="3154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7975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738" y="6657975"/>
            <a:ext cx="4029075" cy="3508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8B15B76-E93B-49C8-9AA5-0D896FCFC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Standardize bullets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B15B76-E93B-49C8-9AA5-0D896FCFC16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5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5265738" y="6659563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7" tIns="48324" rIns="96647" bIns="48324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EC181-6EC4-4194-BC3B-1537500D89D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6647" tIns="48324" rIns="96647" bIns="48324"/>
          <a:lstStyle/>
          <a:p>
            <a:pPr eaLnBrk="1" hangingPunct="1"/>
            <a:r>
              <a:rPr lang="en-US"/>
              <a:t>Sound speed and volume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9AF297-C45B-4249-83D2-FE749F5182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6652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5265738" y="6659563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7" tIns="48324" rIns="96647" bIns="48324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EC181-6EC4-4194-BC3B-1537500D89D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6647" tIns="48324" rIns="96647" bIns="48324"/>
          <a:lstStyle/>
          <a:p>
            <a:pPr eaLnBrk="1" hangingPunct="1"/>
            <a:r>
              <a:rPr lang="en-US"/>
              <a:t>Sound speed and volume</a:t>
            </a:r>
          </a:p>
        </p:txBody>
      </p:sp>
    </p:spTree>
    <p:extLst>
      <p:ext uri="{BB962C8B-B14F-4D97-AF65-F5344CB8AC3E}">
        <p14:creationId xmlns:p14="http://schemas.microsoft.com/office/powerpoint/2010/main" val="297541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 txBox="1">
            <a:spLocks noGrp="1" noChangeArrowheads="1"/>
          </p:cNvSpPr>
          <p:nvPr/>
        </p:nvSpPr>
        <p:spPr bwMode="auto">
          <a:xfrm>
            <a:off x="5265738" y="6659563"/>
            <a:ext cx="402907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7" tIns="48324" rIns="96647" bIns="48324" anchor="b"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4EC181-6EC4-4194-BC3B-1537500D89D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6647" tIns="48324" rIns="96647" bIns="48324"/>
          <a:lstStyle/>
          <a:p>
            <a:pPr eaLnBrk="1" hangingPunct="1"/>
            <a:r>
              <a:rPr lang="en-US"/>
              <a:t>Sound speed and volume</a:t>
            </a:r>
          </a:p>
        </p:txBody>
      </p:sp>
    </p:spTree>
    <p:extLst>
      <p:ext uri="{BB962C8B-B14F-4D97-AF65-F5344CB8AC3E}">
        <p14:creationId xmlns:p14="http://schemas.microsoft.com/office/powerpoint/2010/main" val="1323308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TAM study, control group</a:t>
            </a:r>
            <a:r>
              <a:rPr lang="en-US" baseline="0"/>
              <a:t> was imaged baseline and 12 months. The cases every 3 months. The results suggest declines are discernible as early as 3 months. Also, denser breasts show greatest change.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EC4C9-CE39-46DF-A1EB-BCF6219089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780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B15B76-E93B-49C8-9AA5-0D896FCFC16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48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C0FCA1-4B71-4780-983E-4337E0773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22DBA-1DDD-42DD-9ABE-A54FEE373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3BEB4-9633-4073-A5D6-921A1BFA7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C53F3-8B33-40F6-B448-9DAD36169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1532F-307F-42EB-BDCC-7C521C9E7A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049F6-A3CD-48D2-8260-3A2CCE3CD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40C72-7D45-4B6E-A030-108F592BA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5850-9EBA-49B4-B1F1-28F969E8C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4181-2110-4D92-91F2-219DD640D2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62993-04CF-4E68-953A-7CC49673D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FB68A-5327-4BF7-B261-49D421C50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F8BF9-1122-4646-A981-E01897D8EB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60E35-48B3-45C1-9522-4EE067ABD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1011-7061-4CB4-BBC0-85B75C6ED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FB090-134F-47FA-A666-685BF351D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AE43-7096-453A-8F7C-202D44CE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72212-BD06-4826-9715-1EDDBA23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B0105-C4EE-4B2F-8244-5037EF70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45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6A21-C2BC-413D-9122-24963209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547AC-D12B-4C4C-B3F3-3BC4BA392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F4E02-8C65-4348-9AA6-7E9FEA784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485D-D21B-4F3A-99E5-A80834FD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D4FFF-1912-42F6-9FAC-3FF905EF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045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0FE5-BBE4-4611-AC2C-FA1FCB21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CB28A-2787-4743-81DD-518D7BBD5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F5AD2-07C4-46FF-817A-0E2AABD5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F5DA9-4686-462B-9572-F0ED51BB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CC807-E987-478D-8C0A-F997316E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68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BCE5-D254-4353-909B-489EA97C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61927-E2A3-43BF-A29D-FFB35B9D4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A3F19-D5C0-4238-930A-D86BDACED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43C12-D916-4413-B4F3-C568F2FC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83D07-2939-49C7-80EC-F832F762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B62B7-4F48-4085-A247-FD7F912D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515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C0CA-19AE-4B77-A7C3-5AB8086B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B5C7D-8DE7-410F-9F34-FF0ADA322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425E3-5C2F-4BFD-A725-EE9210F49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1677D-6082-4069-8837-2A0BA35E3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80B02-1BCB-4F27-9088-32581D64C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95B380-CCA7-4A06-A02E-65107598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CD21E-3DD5-4C7A-8138-F91FAF36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1582B9-97C6-4986-85B6-EC810525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586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7E68-68B8-46FA-AB63-0E026437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80108-2742-4AD8-B690-2767154F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639B7-CED9-4814-859A-1FBE7958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793BF-D0C0-46EA-B2B4-3CC8E572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40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0BA46-48A7-494C-B412-DEC16311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35ADA-FD72-4809-A496-C2A5BB89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A66E6-D062-4175-9798-0CE70E60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3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1AED-6990-4A4E-A5EE-9993127A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1730-806D-40EF-AE49-142EF743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10E4-6258-47A5-844B-A8C4D5570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929D5-B3A7-40EE-9CC8-DF7AB867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2B33A-230C-454B-8BA9-A39C4F9E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498CD-069F-482E-A7AC-859966B51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0820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2339-50C1-476D-A641-4CF09928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05E6F-C036-46EC-A8BB-583447854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C5FCB-D1B4-4836-B5F6-983B09BC4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E7CE7-128D-428A-BD74-61DCD6D7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2A40B-CCCA-42D4-BF24-5FF90B85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2790F-665E-45BF-9810-D589A735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988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7DCB-55FC-401C-BAAB-5AD478A0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9692D-BC72-4231-B5F7-7C574C238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BABAE-B0DB-42D0-966A-7B998E5C3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7A9C-265A-4E25-BF3D-BC721618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83C10-80A3-4891-9F6C-727E8AAD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06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085B8-31C5-4952-A8DE-1B7646687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0641C-7098-453B-9AC9-A3C10E948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639BA-FB1C-4BE1-9974-3ECC20C0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E3F7-B464-4355-9994-0FFC1F77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E177F-FE52-44FB-ADB2-E7FF375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8889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C6941-C481-4B7C-8AFE-2365593647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510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742C7-F6BA-4442-9C32-A4EE1E3F8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534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51325-185B-4167-B2B5-325570575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949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75F36-68D5-4D0F-88BC-3A1786BCE6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214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74B3D-B216-4AD9-B339-16592C7889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2375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322FB-4764-4B1D-B811-5C5329234B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930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2B035-AA0F-4231-90AE-F3D9BF2FEF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022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1A0D5-299F-498D-8FEC-52F30F9B6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403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D0E40-9B40-441D-BDF1-AFA1EFAAD7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830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16A4D-D540-4772-890E-454A7629B3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32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15A0C-ECEB-4467-9385-2BFDA457E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176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EAC99-D27B-4795-8291-41938E1CC7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860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2CF43-DBAA-43BB-9E01-FE650E75D6F8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7F601-6552-4223-BADE-90140953AE5C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833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937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632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1830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898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809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9056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3485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558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0203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607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9014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8A31779-D602-4DB3-926B-01075A5778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DEB50783-38A1-48F6-811A-D10B12D6EC3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>
                <a:extLst>
                  <a:ext uri="{FF2B5EF4-FFF2-40B4-BE49-F238E27FC236}">
                    <a16:creationId xmlns:a16="http://schemas.microsoft.com/office/drawing/2014/main" id="{6C36623A-E05E-4D70-9F55-C22FBB0E7BD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50E072F8-BA32-4D50-A3C3-BF3E5257AA9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E0EA116E-991C-4828-A170-01A3EB52D44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FFEC6035-134C-4586-AB9E-BA40ECB77E1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8">
                <a:extLst>
                  <a:ext uri="{FF2B5EF4-FFF2-40B4-BE49-F238E27FC236}">
                    <a16:creationId xmlns:a16="http://schemas.microsoft.com/office/drawing/2014/main" id="{795D9F7E-0B22-41A6-9D9E-610250B7BB0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5AB28D5D-DEC9-4E87-A3C2-95F867C8959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8BF5E576-50AD-431B-98FC-D3EFF7EDF0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635" name="Rectangle 11">
            <a:extLst>
              <a:ext uri="{FF2B5EF4-FFF2-40B4-BE49-F238E27FC236}">
                <a16:creationId xmlns:a16="http://schemas.microsoft.com/office/drawing/2014/main" id="{67BEC2C3-EBA0-4084-BEDC-678387164329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6636" name="Rectangle 12">
            <a:extLst>
              <a:ext uri="{FF2B5EF4-FFF2-40B4-BE49-F238E27FC236}">
                <a16:creationId xmlns:a16="http://schemas.microsoft.com/office/drawing/2014/main" id="{70CED525-DFBA-4B8A-A61C-3EABFCBF3BC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C8F4A777-32EE-4A33-AC99-8D08BE1C7430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55CE340A-5D60-462A-9A72-55DA13EE0C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55EB0879-1B9E-41FB-89D5-030AE493A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FDD021-CD4C-4808-B6F3-C7277DD91F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5469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AE07D-B418-4EA5-8100-8E988938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A93DC-39CD-4B30-9985-02D57F07A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B585EAA-9F2A-40DD-B4DF-3CBC2B121C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2D27475-3ABA-4438-91C5-FCEAC1231B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7A163-7040-4AFB-A45C-D5DB8BA7ED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B71D7AE7-1D74-4D29-8CAD-30BD9FFEBE2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14607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03A6-303F-4462-9BBC-494153C49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ECF35A-D17F-4BD4-87A6-B98679F36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6D575DA-5519-4F1F-AEF5-B5F2A860D3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EE5F327-621D-47C3-A1D4-B9902643F1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A5025-82D5-4F3D-BA05-72241CABD2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1D5C84E9-51D5-40FE-A5EA-7F6506D2998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77256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0853-E013-400C-9622-B75800F9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A591-D588-4168-8C91-5C6866D760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DD5A69-4AB5-4CF7-B596-6FEB61508C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145F5A0-75F5-44D1-B805-700319963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8D2B638-E174-4D8C-8B3B-A7B1AB322E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5A1E8-3F3E-4A13-80BB-EA304E187B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EFDB8424-7584-4490-BCA8-DFC1348F5F8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192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186E8-7E31-46A2-A89C-A874E75FA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69221-C7E1-4ACC-AAA4-5EED49752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4E977-5FAF-4E88-8E82-42875C3C6B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B736AA-B4DD-4293-A676-CDC01E70C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C146A-50CC-4135-B572-8EFB88D347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C7D0368-5B97-4BC3-8F26-62D0C36BF6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42057DA-F34D-4C6F-B54D-A48CE7744C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07F79-5F40-446C-BA79-1E9579EB26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6BD9A878-F071-433A-ABF5-016D55B2719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9433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3B635-856C-4716-9B7E-77935469D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44E57A-FBE0-49D3-8CE6-72081A079B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7C4350-BB5E-400D-B8DF-E7BF32F7FA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A41AF-36C4-4DFD-914F-B002DF9438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AD0B65E-E8D3-4874-928E-10EDCFA6883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3590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9614B61-E5C4-4880-B08F-1B750810AC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A893B8C-B4A0-4480-9187-B72ED0FDA21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D5E49-AE04-4DC7-AF70-BB6D4DEA50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8DDD8B28-43DD-4D9B-9BFD-1444E838845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6946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B32FA-FE1A-4F41-A853-C1FDD178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50A9-85BB-4107-96EA-3DC6B8B72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FCB43F-6D3E-459A-9C29-EA172E77DC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C620ACB-6704-4ACF-A706-D991E3257A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F1E6624-FBBA-4CC3-9B63-861FE9655C8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E893F-5190-4B18-B56B-C76A6B9D95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D7681B66-04E9-416A-AE1C-6261C2720FC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65828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65F1-FDC6-4355-B498-13CFEEB2F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6D6D25-687A-4C88-8174-6F0A1EC740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7D79B-0AC9-456E-9A5C-B9376E03D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3F52B4F-C6B1-4439-B09D-0711D61C18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E2107FA-581D-48C5-9611-C0EE7D181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B4294-5B4A-479E-AFED-A09A4EE60D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35979808-FC5D-4148-B67C-2E71EA576B6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5622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524DD-AC53-4471-B793-970561ED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2CEB7-3666-427A-AC84-64C0B38E2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D28D28B-9DE6-469B-B1A2-E2A4ADBAEF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B60D41F-1700-48FA-91FF-54513B73DB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C9769-5914-4259-AB57-92A3900A78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29E8A2E7-5075-4708-A13D-54EE2E2C48B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1795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9BD603-928A-40B2-95E5-36E5084BED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966AAE-7A2D-464C-A8CF-D6A5448F7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F2C8AF6-8C49-4E33-85CF-B7B7528D44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BE99121-B4F0-4233-AC43-FB3FB55C76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212C15-BB43-47BA-AE27-BBA3A7BBC8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03D5F75C-E9C1-42E4-ADD5-BEE9E114A6D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6034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6858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ClrTx/>
              <a:buFontTx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ClrTx/>
              <a:buFontTx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1B89152-1B96-40BC-BF85-B3A5A40C65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3" r:id="rId2"/>
    <p:sldLayoutId id="2147483842" r:id="rId3"/>
    <p:sldLayoutId id="2147483841" r:id="rId4"/>
    <p:sldLayoutId id="2147483840" r:id="rId5"/>
    <p:sldLayoutId id="2147483839" r:id="rId6"/>
    <p:sldLayoutId id="2147483838" r:id="rId7"/>
    <p:sldLayoutId id="2147483837" r:id="rId8"/>
    <p:sldLayoutId id="2147483836" r:id="rId9"/>
    <p:sldLayoutId id="2147483835" r:id="rId10"/>
    <p:sldLayoutId id="2147483834" r:id="rId11"/>
    <p:sldLayoutId id="2147483833" r:id="rId12"/>
    <p:sldLayoutId id="214748383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3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26C3F-2723-4A2C-81DD-AA920333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5EFAF-CC9C-4133-AF19-0C4E5217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ABA0D-62BD-429F-A4BA-A2C86C74C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6BBCE-9AEE-4EA0-9D4A-658C852C9225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3014-E5F3-49FE-BCF3-EA7F43496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38B37-69B6-4F72-80CD-5394AC0C4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6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A146340-6D6F-4779-97EC-D9B922617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folHlink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16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2CF43-DBAA-43BB-9E01-FE650E75D6F8}" type="datetimeFigureOut">
              <a:rPr lang="en-US" smtClean="0">
                <a:solidFill>
                  <a:prstClr val="white">
                    <a:tint val="75000"/>
                  </a:prstClr>
                </a:solidFill>
                <a:cs typeface="Arial" charset="0"/>
              </a:rPr>
              <a:pPr/>
              <a:t>6/25/2020</a:t>
            </a:fld>
            <a:endParaRPr lang="en-US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7F601-6552-4223-BADE-90140953AE5C}" type="slidenum">
              <a:rPr lang="en-US" smtClean="0">
                <a:solidFill>
                  <a:prstClr val="white">
                    <a:tint val="75000"/>
                  </a:prstClr>
                </a:solidFill>
                <a:cs typeface="Arial" charset="0"/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0470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7" r:id="rId1"/>
  </p:sldLayoutIdLst>
  <p:txStyles>
    <p:titleStyle>
      <a:lvl1pPr algn="ctr" defTabSz="514350" rtl="0" eaLnBrk="1" latinLnBrk="0" hangingPunct="1"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652E2-ACEC-4563-8BC7-5AD1D349C8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6/25/2020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9B7F1-269C-4388-8964-99BAB2FC1A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82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297789D-1CED-48B5-926B-4BBB602364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F7F5DA2D-BDC6-4843-BC3E-A59572C2C6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E731281-5612-4861-93DA-57AA696E58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060D78BA-6463-4A7E-ADBF-F5169DAB50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>
              <a:extLst>
                <a:ext uri="{FF2B5EF4-FFF2-40B4-BE49-F238E27FC236}">
                  <a16:creationId xmlns:a16="http://schemas.microsoft.com/office/drawing/2014/main" id="{774E49A9-FE4E-447A-8854-F18D7E9AC9D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5606" name="Freeform 6">
                <a:extLst>
                  <a:ext uri="{FF2B5EF4-FFF2-40B4-BE49-F238E27FC236}">
                    <a16:creationId xmlns:a16="http://schemas.microsoft.com/office/drawing/2014/main" id="{D6E700E3-DD85-4A00-B375-CE00560DBB7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07" name="Freeform 7">
                <a:extLst>
                  <a:ext uri="{FF2B5EF4-FFF2-40B4-BE49-F238E27FC236}">
                    <a16:creationId xmlns:a16="http://schemas.microsoft.com/office/drawing/2014/main" id="{309C3179-BDE9-4CA4-AA35-4B0D554A9AC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608" name="Freeform 8">
                <a:extLst>
                  <a:ext uri="{FF2B5EF4-FFF2-40B4-BE49-F238E27FC236}">
                    <a16:creationId xmlns:a16="http://schemas.microsoft.com/office/drawing/2014/main" id="{A9AA525E-B0D4-41D1-B5C4-C7D2E0E26BA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2F82947C-CF88-4605-836F-463787D5905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0" name="Freeform 10">
                <a:extLst>
                  <a:ext uri="{FF2B5EF4-FFF2-40B4-BE49-F238E27FC236}">
                    <a16:creationId xmlns:a16="http://schemas.microsoft.com/office/drawing/2014/main" id="{EA41880B-0BF4-4418-8771-303E8A55C02A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11" name="Freeform 11">
              <a:extLst>
                <a:ext uri="{FF2B5EF4-FFF2-40B4-BE49-F238E27FC236}">
                  <a16:creationId xmlns:a16="http://schemas.microsoft.com/office/drawing/2014/main" id="{9DD8F0AB-C3D7-4DAC-B730-9FFF59A4284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2">
              <a:extLst>
                <a:ext uri="{FF2B5EF4-FFF2-40B4-BE49-F238E27FC236}">
                  <a16:creationId xmlns:a16="http://schemas.microsoft.com/office/drawing/2014/main" id="{72A4B36C-B243-4B5E-859A-EA4971A071A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776 h 1906"/>
                <a:gd name="T4" fmla="*/ 5758 w 5740"/>
                <a:gd name="T5" fmla="*/ 1776 h 1906"/>
                <a:gd name="T6" fmla="*/ 575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13" name="Rectangle 13">
            <a:extLst>
              <a:ext uri="{FF2B5EF4-FFF2-40B4-BE49-F238E27FC236}">
                <a16:creationId xmlns:a16="http://schemas.microsoft.com/office/drawing/2014/main" id="{72374B45-13DD-44F1-9B13-75822F257AE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14" name="Rectangle 14">
            <a:extLst>
              <a:ext uri="{FF2B5EF4-FFF2-40B4-BE49-F238E27FC236}">
                <a16:creationId xmlns:a16="http://schemas.microsoft.com/office/drawing/2014/main" id="{18D42682-6D7F-48F5-96B4-E4DAE65E8F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15" name="Rectangle 15">
            <a:extLst>
              <a:ext uri="{FF2B5EF4-FFF2-40B4-BE49-F238E27FC236}">
                <a16:creationId xmlns:a16="http://schemas.microsoft.com/office/drawing/2014/main" id="{306DD64D-AFDA-4555-B3FA-164D871B8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62913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3.png"/><Relationship Id="rId2" Type="http://schemas.microsoft.com/office/2007/relationships/media" Target="../media/media1.mp4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video" Target="../media/media4.mp4"/><Relationship Id="rId7" Type="http://schemas.openxmlformats.org/officeDocument/2006/relationships/notesSlide" Target="../notesSlides/notesSlide6.xml"/><Relationship Id="rId2" Type="http://schemas.microsoft.com/office/2007/relationships/media" Target="../media/media4.mp4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39.xml"/><Relationship Id="rId5" Type="http://schemas.openxmlformats.org/officeDocument/2006/relationships/video" Target="../media/media1.mp4"/><Relationship Id="rId10" Type="http://schemas.openxmlformats.org/officeDocument/2006/relationships/image" Target="../media/image10.png"/><Relationship Id="rId4" Type="http://schemas.microsoft.com/office/2007/relationships/media" Target="../media/media1.mp4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2F2A45-30E5-4CD4-90A1-0E797A4476A1}"/>
              </a:ext>
            </a:extLst>
          </p:cNvPr>
          <p:cNvGrpSpPr/>
          <p:nvPr/>
        </p:nvGrpSpPr>
        <p:grpSpPr>
          <a:xfrm>
            <a:off x="342900" y="2057400"/>
            <a:ext cx="8458200" cy="1143791"/>
            <a:chOff x="1066800" y="1980409"/>
            <a:chExt cx="7227222" cy="762791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C1326DF6-0FF5-4B90-BC8C-BC82F2A02D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66800" y="1980409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defTabSz="685800">
                <a:defRPr/>
              </a:pPr>
              <a:r>
                <a:rPr lang="en-US" sz="360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Monitoring Neoadjuvant Chemotherapy</a:t>
              </a:r>
            </a:p>
            <a:p>
              <a:pPr defTabSz="685800">
                <a:defRPr/>
              </a:pPr>
              <a:r>
                <a:rPr lang="en-US" sz="2400">
                  <a:solidFill>
                    <a:sysClr val="window" lastClr="FFFFFF">
                      <a:lumMod val="50000"/>
                    </a:sys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Predicting pathologic response with SoftVue</a:t>
              </a:r>
            </a:p>
          </p:txBody>
        </p:sp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97A666E-D439-48BB-B992-B850E9DE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1980409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defTabSz="685800" eaLnBrk="1" hangingPunct="1"/>
              <a:endParaRPr lang="en-US" sz="2400" b="0" kern="0">
                <a:solidFill>
                  <a:srgbClr val="FFFFFF">
                    <a:lumMod val="50000"/>
                  </a:srgbClr>
                </a:solidFill>
                <a:effectLst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89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EFDA297-ABC0-4C6A-B907-A5AE4DF6DA54}"/>
              </a:ext>
            </a:extLst>
          </p:cNvPr>
          <p:cNvGrpSpPr/>
          <p:nvPr/>
        </p:nvGrpSpPr>
        <p:grpSpPr>
          <a:xfrm>
            <a:off x="228600" y="3800369"/>
            <a:ext cx="8686800" cy="1049955"/>
            <a:chOff x="152400" y="3344359"/>
            <a:chExt cx="8686800" cy="104995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CB725D3-60F8-4BA4-A914-431EE07E3CA4}"/>
                </a:ext>
              </a:extLst>
            </p:cNvPr>
            <p:cNvSpPr/>
            <p:nvPr/>
          </p:nvSpPr>
          <p:spPr>
            <a:xfrm>
              <a:off x="533400" y="3344359"/>
              <a:ext cx="8077200" cy="96431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A72899F6-7131-41DF-A2DA-8C5FDB4382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430004"/>
              <a:ext cx="8686800" cy="964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6600"/>
                </a:buClr>
                <a:buChar char="•"/>
                <a:defRPr sz="3000" b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400050" marR="0" lvl="1" indent="0" algn="l" defTabSz="914400" rtl="0" eaLnBrk="1" fontAlgn="base" latinLnBrk="0" hangingPunct="1">
                <a:lnSpc>
                  <a:spcPct val="80000"/>
                </a:lnSpc>
                <a:spcBef>
                  <a:spcPts val="600"/>
                </a:spcBef>
                <a:spcAft>
                  <a:spcPct val="0"/>
                </a:spcAft>
                <a:buClr>
                  <a:schemeClr val="bg1">
                    <a:lumMod val="65000"/>
                  </a:schemeClr>
                </a:buClr>
                <a:buSzTx/>
                <a:buNone/>
                <a:tabLst/>
                <a:defRPr/>
              </a:pPr>
              <a:r>
                <a:rPr kumimoji="0" lang="en-US" sz="2000" b="1" i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Arial"/>
                </a:rPr>
                <a:t>Hypothesis</a:t>
              </a: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</a:rPr>
                <a:t>: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</a:rPr>
                <a:t> </a:t>
              </a:r>
              <a:r>
                <a:rPr kumimoji="0" lang="en-US" sz="2000" b="0" i="1" u="none" strike="noStrike" kern="0" cap="none" spc="0" normalizeH="0" baseline="0" noProof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Arial"/>
                </a:rPr>
                <a:t>Tumor sound speed and volume are quantitative biomarkers that can be used to predict response soon after the start of neoadjuvant chemotherapy. 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A047053-D9B6-41D4-B04F-27B3F401F349}"/>
              </a:ext>
            </a:extLst>
          </p:cNvPr>
          <p:cNvGrpSpPr/>
          <p:nvPr/>
        </p:nvGrpSpPr>
        <p:grpSpPr>
          <a:xfrm>
            <a:off x="1066800" y="685800"/>
            <a:ext cx="7227222" cy="762791"/>
            <a:chOff x="1245394" y="838200"/>
            <a:chExt cx="7227222" cy="762791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97A666E-D439-48BB-B992-B850E9DE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5394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endParaRP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C1326DF6-0FF5-4B90-BC8C-BC82F2A02D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245394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lvl="0" defTabSz="685800">
                <a:defRPr/>
              </a:pPr>
              <a:r>
                <a:rPr lang="en-US" sz="360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Clinical Problem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1BD7DD5B-32A6-4AB4-A0C8-EA4FC95C5FD4}"/>
              </a:ext>
            </a:extLst>
          </p:cNvPr>
          <p:cNvSpPr/>
          <p:nvPr/>
        </p:nvSpPr>
        <p:spPr>
          <a:xfrm>
            <a:off x="228600" y="2971921"/>
            <a:ext cx="8686800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lnSpc>
                <a:spcPct val="80000"/>
              </a:lnSpc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ebdings" pitchFamily="18" charset="2"/>
              <a:buChar char="4"/>
              <a:defRPr/>
            </a:pPr>
            <a:r>
              <a:rPr lang="en-US" sz="2400" b="1" i="1" kern="0">
                <a:solidFill>
                  <a:schemeClr val="bg1">
                    <a:lumMod val="75000"/>
                  </a:schemeClr>
                </a:solidFill>
                <a:latin typeface="Arial"/>
              </a:rPr>
              <a:t>Predicting response early in the treatment cycle would decrease mortality and morbidity rates</a:t>
            </a:r>
            <a:r>
              <a:rPr lang="en-US" sz="2400" b="1" i="1" kern="0">
                <a:solidFill>
                  <a:schemeClr val="bg1">
                    <a:lumMod val="65000"/>
                  </a:schemeClr>
                </a:solidFill>
                <a:latin typeface="Arial"/>
              </a:rPr>
              <a:t>. </a:t>
            </a:r>
            <a:endParaRPr lang="en-US" sz="2400" kern="0">
              <a:solidFill>
                <a:schemeClr val="bg1">
                  <a:lumMod val="65000"/>
                </a:schemeClr>
              </a:solidFill>
              <a:latin typeface="Arial"/>
            </a:endParaRP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4CF8C5E5-2479-47B5-B52B-322AD137B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750" y="4813745"/>
            <a:ext cx="8686800" cy="271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3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800100" marR="0" lvl="1" indent="-40005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Tx/>
              <a:buFont typeface="Webdings" pitchFamily="18" charset="2"/>
              <a:buChar char="4"/>
              <a:tabLst/>
              <a:defRPr/>
            </a:pPr>
            <a:endParaRPr kumimoji="0" lang="en-US" sz="2000" b="0" i="1" u="none" strike="noStrike" kern="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/>
            </a:endParaRPr>
          </a:p>
          <a:p>
            <a:pPr marL="400050" marR="0" lvl="1" indent="0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>
                  <a:lumMod val="65000"/>
                </a:schemeClr>
              </a:buClr>
              <a:buSzTx/>
              <a:buNone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Arial"/>
              </a:rPr>
              <a:t>Motivated by following observations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tumor size changes observed in standard Imaging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tumor softening deduced from manual palpation.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Arial"/>
              </a:rPr>
              <a:t>changes in tumor sound speed and volume can be accurately measured and quantified.</a:t>
            </a:r>
          </a:p>
          <a:p>
            <a:pPr marR="0" lvl="2" indent="-169863" algn="l" defTabSz="914400" rtl="0" eaLnBrk="1" fontAlgn="base" latinLnBrk="0" hangingPunct="1">
              <a:lnSpc>
                <a:spcPct val="80000"/>
              </a:lnSpc>
              <a:spcBef>
                <a:spcPts val="600"/>
              </a:spcBef>
              <a:spcAft>
                <a:spcPct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sz="1800" kern="0">
                <a:solidFill>
                  <a:schemeClr val="bg1">
                    <a:lumMod val="65000"/>
                  </a:schemeClr>
                </a:solidFill>
                <a:latin typeface="Arial"/>
              </a:rPr>
              <a:t>  </a:t>
            </a: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AF1B60-A200-4DB4-A819-4EF784AE0308}"/>
              </a:ext>
            </a:extLst>
          </p:cNvPr>
          <p:cNvSpPr/>
          <p:nvPr/>
        </p:nvSpPr>
        <p:spPr>
          <a:xfrm>
            <a:off x="314325" y="1938241"/>
            <a:ext cx="86868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lnSpc>
                <a:spcPct val="80000"/>
              </a:lnSpc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ebdings" pitchFamily="18" charset="2"/>
              <a:buChar char="4"/>
              <a:defRPr/>
            </a:pPr>
            <a:r>
              <a:rPr lang="en-US" sz="2400" b="1" i="1" kern="0">
                <a:solidFill>
                  <a:schemeClr val="bg1">
                    <a:lumMod val="75000"/>
                  </a:schemeClr>
                </a:solidFill>
                <a:latin typeface="Arial"/>
              </a:rPr>
              <a:t>14,000 women in the U.S. undergo neoadjuvant chemotherapy for locally advanced breast cancer annually. </a:t>
            </a:r>
            <a:endParaRPr lang="en-US" sz="2400" kern="0">
              <a:solidFill>
                <a:schemeClr val="bg1">
                  <a:lumMod val="6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27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8"/>
          <p:cNvSpPr>
            <a:spLocks noChangeArrowheads="1"/>
          </p:cNvSpPr>
          <p:nvPr/>
        </p:nvSpPr>
        <p:spPr bwMode="auto">
          <a:xfrm>
            <a:off x="152400" y="533400"/>
            <a:ext cx="8839200" cy="9144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929292">
                  <a:alpha val="4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Visualizing tumor changes with high resolution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4BBD57-3747-4068-A4B7-51287A3070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44"/>
          <a:stretch/>
        </p:blipFill>
        <p:spPr>
          <a:xfrm>
            <a:off x="228600" y="1524000"/>
            <a:ext cx="8686800" cy="5098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NeoMovie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6"/>
          <a:srcRect t="16867" b="5828"/>
          <a:stretch/>
        </p:blipFill>
        <p:spPr>
          <a:xfrm>
            <a:off x="2514600" y="2781300"/>
            <a:ext cx="3142500" cy="261937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B8C7A80-450D-45B0-BF84-E3E4D03C624E}"/>
              </a:ext>
            </a:extLst>
          </p:cNvPr>
          <p:cNvGrpSpPr/>
          <p:nvPr/>
        </p:nvGrpSpPr>
        <p:grpSpPr>
          <a:xfrm>
            <a:off x="990600" y="838200"/>
            <a:ext cx="7277228" cy="762791"/>
            <a:chOff x="990600" y="838200"/>
            <a:chExt cx="7277228" cy="762791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DFE6DBFE-0723-48F6-9808-AC382B2C24E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90600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Time Lapse of Complete Response</a:t>
              </a:r>
            </a:p>
          </p:txBody>
        </p:sp>
        <p:sp>
          <p:nvSpPr>
            <p:cNvPr id="13" name="Rectangle 3">
              <a:extLst>
                <a:ext uri="{FF2B5EF4-FFF2-40B4-BE49-F238E27FC236}">
                  <a16:creationId xmlns:a16="http://schemas.microsoft.com/office/drawing/2014/main" id="{A8321B19-5CEB-4C86-9E32-B2CABF7CB5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606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endParaRPr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910" y="2743200"/>
            <a:ext cx="547390" cy="2744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468BC7A-45CA-4D07-8DA4-B3F3F66F4F10}"/>
              </a:ext>
            </a:extLst>
          </p:cNvPr>
          <p:cNvSpPr txBox="1"/>
          <p:nvPr/>
        </p:nvSpPr>
        <p:spPr>
          <a:xfrm rot="16200000">
            <a:off x="6239870" y="3701497"/>
            <a:ext cx="10406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/>
              <a:t>Sound Speed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902177-114F-4D66-9B96-2C1AEF120252}"/>
              </a:ext>
            </a:extLst>
          </p:cNvPr>
          <p:cNvSpPr/>
          <p:nvPr/>
        </p:nvSpPr>
        <p:spPr>
          <a:xfrm>
            <a:off x="762000" y="563880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1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909" objId="8"/>
        <p14:stopEvt time="10216" objId="8"/>
        <p14:playEvt time="10358" objId="10"/>
        <p14:stopEvt time="44196" objId="10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>
            <a:extLst>
              <a:ext uri="{FF2B5EF4-FFF2-40B4-BE49-F238E27FC236}">
                <a16:creationId xmlns:a16="http://schemas.microsoft.com/office/drawing/2014/main" id="{05DC3120-0653-4B5D-816E-287E366DC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627187"/>
            <a:ext cx="4800600" cy="4267200"/>
          </a:xfrm>
          <a:prstGeom prst="rect">
            <a:avLst/>
          </a:prstGeom>
          <a:solidFill>
            <a:schemeClr val="tx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7170" name="Picture 37" descr="SS_ScaleOnFire">
            <a:extLst>
              <a:ext uri="{FF2B5EF4-FFF2-40B4-BE49-F238E27FC236}">
                <a16:creationId xmlns:a16="http://schemas.microsoft.com/office/drawing/2014/main" id="{633C586D-EC89-441F-BDEC-6387A2229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4" r="4167" b="1384"/>
          <a:stretch>
            <a:fillRect/>
          </a:stretch>
        </p:blipFill>
        <p:spPr bwMode="auto">
          <a:xfrm>
            <a:off x="6858000" y="1627187"/>
            <a:ext cx="219075" cy="427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CURE152-3D Masterstack">
            <a:hlinkClick r:id="" action="ppaction://media"/>
            <a:extLst>
              <a:ext uri="{FF2B5EF4-FFF2-40B4-BE49-F238E27FC236}">
                <a16:creationId xmlns:a16="http://schemas.microsoft.com/office/drawing/2014/main" id="{04184546-35EA-4E2F-8C53-F502075891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3856" y="1826419"/>
            <a:ext cx="4318588" cy="3868735"/>
          </a:xfrm>
          <a:prstGeom prst="rect">
            <a:avLst/>
          </a:prstGeom>
        </p:spPr>
      </p:pic>
      <p:grpSp>
        <p:nvGrpSpPr>
          <p:cNvPr id="46086" name="Group 6">
            <a:extLst>
              <a:ext uri="{FF2B5EF4-FFF2-40B4-BE49-F238E27FC236}">
                <a16:creationId xmlns:a16="http://schemas.microsoft.com/office/drawing/2014/main" id="{70F61B68-ECA7-4A0F-81FE-2A5BC9E04C7B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684587"/>
            <a:ext cx="3048000" cy="457200"/>
            <a:chOff x="144" y="2112"/>
            <a:chExt cx="1824" cy="288"/>
          </a:xfrm>
        </p:grpSpPr>
        <p:sp>
          <p:nvSpPr>
            <p:cNvPr id="46087" name="AutoShape 7">
              <a:extLst>
                <a:ext uri="{FF2B5EF4-FFF2-40B4-BE49-F238E27FC236}">
                  <a16:creationId xmlns:a16="http://schemas.microsoft.com/office/drawing/2014/main" id="{536F3A96-CC3B-4D74-94D6-35FC436D1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2112"/>
              <a:ext cx="816" cy="28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chemeClr val="accent1"/>
            </a:solidFill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sp>
          <p:nvSpPr>
            <p:cNvPr id="7204" name="Text Box 8">
              <a:extLst>
                <a:ext uri="{FF2B5EF4-FFF2-40B4-BE49-F238E27FC236}">
                  <a16:creationId xmlns:a16="http://schemas.microsoft.com/office/drawing/2014/main" id="{483655AA-F77D-48C8-92A2-F491B60B9A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2112"/>
              <a:ext cx="9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Dense tissue</a:t>
              </a:r>
            </a:p>
          </p:txBody>
        </p:sp>
      </p:grpSp>
      <p:grpSp>
        <p:nvGrpSpPr>
          <p:cNvPr id="46089" name="Group 9">
            <a:extLst>
              <a:ext uri="{FF2B5EF4-FFF2-40B4-BE49-F238E27FC236}">
                <a16:creationId xmlns:a16="http://schemas.microsoft.com/office/drawing/2014/main" id="{2EBC83F8-B444-4D7A-8311-86183E650B7F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2465387"/>
            <a:ext cx="2667000" cy="457200"/>
            <a:chOff x="3456" y="1440"/>
            <a:chExt cx="1536" cy="288"/>
          </a:xfrm>
        </p:grpSpPr>
        <p:sp>
          <p:nvSpPr>
            <p:cNvPr id="46090" name="AutoShape 10">
              <a:extLst>
                <a:ext uri="{FF2B5EF4-FFF2-40B4-BE49-F238E27FC236}">
                  <a16:creationId xmlns:a16="http://schemas.microsoft.com/office/drawing/2014/main" id="{E201AAD1-8332-4FCA-ADB2-4B6356CA4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440"/>
              <a:ext cx="960" cy="288"/>
            </a:xfrm>
            <a:prstGeom prst="leftArrow">
              <a:avLst>
                <a:gd name="adj1" fmla="val 50000"/>
                <a:gd name="adj2" fmla="val 83333"/>
              </a:avLst>
            </a:prstGeom>
            <a:solidFill>
              <a:schemeClr val="accent1"/>
            </a:solidFill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sp>
          <p:nvSpPr>
            <p:cNvPr id="7202" name="Text Box 11">
              <a:extLst>
                <a:ext uri="{FF2B5EF4-FFF2-40B4-BE49-F238E27FC236}">
                  <a16:creationId xmlns:a16="http://schemas.microsoft.com/office/drawing/2014/main" id="{859B439D-79E7-41C3-B901-6E1A509701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12" y="1488"/>
              <a:ext cx="4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Mass</a:t>
              </a:r>
            </a:p>
          </p:txBody>
        </p:sp>
      </p:grpSp>
      <p:sp>
        <p:nvSpPr>
          <p:cNvPr id="46092" name="Text Box 12">
            <a:extLst>
              <a:ext uri="{FF2B5EF4-FFF2-40B4-BE49-F238E27FC236}">
                <a16:creationId xmlns:a16="http://schemas.microsoft.com/office/drawing/2014/main" id="{90C31B43-4334-468F-8B91-1C3F74674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311775"/>
            <a:ext cx="3397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</a:p>
        </p:txBody>
      </p:sp>
      <p:sp>
        <p:nvSpPr>
          <p:cNvPr id="46093" name="Text Box 13">
            <a:extLst>
              <a:ext uri="{FF2B5EF4-FFF2-40B4-BE49-F238E27FC236}">
                <a16:creationId xmlns:a16="http://schemas.microsoft.com/office/drawing/2014/main" id="{D96153B4-1A8B-409B-9DD4-C07E9D4F9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5311775"/>
            <a:ext cx="3397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46094" name="Text Box 14">
            <a:extLst>
              <a:ext uri="{FF2B5EF4-FFF2-40B4-BE49-F238E27FC236}">
                <a16:creationId xmlns:a16="http://schemas.microsoft.com/office/drawing/2014/main" id="{D5C44CAC-F20D-4D81-95A9-8E5048B74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5311775"/>
            <a:ext cx="3397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  <p:sp>
        <p:nvSpPr>
          <p:cNvPr id="46095" name="Text Box 15">
            <a:extLst>
              <a:ext uri="{FF2B5EF4-FFF2-40B4-BE49-F238E27FC236}">
                <a16:creationId xmlns:a16="http://schemas.microsoft.com/office/drawing/2014/main" id="{9905AE06-A66D-46A0-ABA6-23FD798A0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5311775"/>
            <a:ext cx="3397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</a:p>
        </p:txBody>
      </p:sp>
      <p:sp>
        <p:nvSpPr>
          <p:cNvPr id="46096" name="Text Box 16">
            <a:extLst>
              <a:ext uri="{FF2B5EF4-FFF2-40B4-BE49-F238E27FC236}">
                <a16:creationId xmlns:a16="http://schemas.microsoft.com/office/drawing/2014/main" id="{ABB1F00F-A749-43EC-B9C5-4D66077E2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5450" y="5311775"/>
            <a:ext cx="4953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46097" name="Text Box 17">
            <a:extLst>
              <a:ext uri="{FF2B5EF4-FFF2-40B4-BE49-F238E27FC236}">
                <a16:creationId xmlns:a16="http://schemas.microsoft.com/office/drawing/2014/main" id="{710C0CDB-34A8-4144-9EDA-6350E5D69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311775"/>
            <a:ext cx="4953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7182" name="Text Box 18">
            <a:extLst>
              <a:ext uri="{FF2B5EF4-FFF2-40B4-BE49-F238E27FC236}">
                <a16:creationId xmlns:a16="http://schemas.microsoft.com/office/drawing/2014/main" id="{1E2DDA51-EBC8-4D14-8E42-0A26C71CF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950" y="6034087"/>
            <a:ext cx="908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Weeks</a:t>
            </a:r>
          </a:p>
        </p:txBody>
      </p:sp>
      <p:sp>
        <p:nvSpPr>
          <p:cNvPr id="7183" name="Line 19">
            <a:extLst>
              <a:ext uri="{FF2B5EF4-FFF2-40B4-BE49-F238E27FC236}">
                <a16:creationId xmlns:a16="http://schemas.microsoft.com/office/drawing/2014/main" id="{EA245CAE-4E95-47DE-B654-CD416A164FD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84" name="Line 20">
            <a:extLst>
              <a:ext uri="{FF2B5EF4-FFF2-40B4-BE49-F238E27FC236}">
                <a16:creationId xmlns:a16="http://schemas.microsoft.com/office/drawing/2014/main" id="{995ECBBC-D576-4F01-ACC5-5526D1346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4925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85" name="Line 21">
            <a:extLst>
              <a:ext uri="{FF2B5EF4-FFF2-40B4-BE49-F238E27FC236}">
                <a16:creationId xmlns:a16="http://schemas.microsoft.com/office/drawing/2014/main" id="{FBE855E8-E343-4BAF-A428-C0C6E15045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385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86" name="Line 22">
            <a:extLst>
              <a:ext uri="{FF2B5EF4-FFF2-40B4-BE49-F238E27FC236}">
                <a16:creationId xmlns:a16="http://schemas.microsoft.com/office/drawing/2014/main" id="{FDD8BE3F-6E4A-45AC-BC72-EC5B428313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4363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87" name="Line 23">
            <a:extLst>
              <a:ext uri="{FF2B5EF4-FFF2-40B4-BE49-F238E27FC236}">
                <a16:creationId xmlns:a16="http://schemas.microsoft.com/office/drawing/2014/main" id="{8B129D96-F883-4D30-9FAF-6A092688B1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3288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88" name="Line 24">
            <a:extLst>
              <a:ext uri="{FF2B5EF4-FFF2-40B4-BE49-F238E27FC236}">
                <a16:creationId xmlns:a16="http://schemas.microsoft.com/office/drawing/2014/main" id="{086C441E-4F11-4237-9F1C-6DA6D03A3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89" name="Line 25">
            <a:extLst>
              <a:ext uri="{FF2B5EF4-FFF2-40B4-BE49-F238E27FC236}">
                <a16:creationId xmlns:a16="http://schemas.microsoft.com/office/drawing/2014/main" id="{EF3C0EB3-5EDC-4153-BC31-3A3E0372C6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22725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0" name="Line 26">
            <a:extLst>
              <a:ext uri="{FF2B5EF4-FFF2-40B4-BE49-F238E27FC236}">
                <a16:creationId xmlns:a16="http://schemas.microsoft.com/office/drawing/2014/main" id="{9D7532A4-2047-4078-A7BA-D6F68EDD7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1165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1" name="Line 27">
            <a:extLst>
              <a:ext uri="{FF2B5EF4-FFF2-40B4-BE49-F238E27FC236}">
                <a16:creationId xmlns:a16="http://schemas.microsoft.com/office/drawing/2014/main" id="{C125FEF0-AFA0-4EC8-9A9A-59903C8EC25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2163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2" name="Line 28">
            <a:extLst>
              <a:ext uri="{FF2B5EF4-FFF2-40B4-BE49-F238E27FC236}">
                <a16:creationId xmlns:a16="http://schemas.microsoft.com/office/drawing/2014/main" id="{8AA5EA2C-6987-4A63-BB73-3D2260DB5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891088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3" name="Line 29">
            <a:extLst>
              <a:ext uri="{FF2B5EF4-FFF2-40B4-BE49-F238E27FC236}">
                <a16:creationId xmlns:a16="http://schemas.microsoft.com/office/drawing/2014/main" id="{72CA1667-31E6-4196-8F24-3A585A6B7D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4" name="Line 30">
            <a:extLst>
              <a:ext uri="{FF2B5EF4-FFF2-40B4-BE49-F238E27FC236}">
                <a16:creationId xmlns:a16="http://schemas.microsoft.com/office/drawing/2014/main" id="{224297CB-21EF-430A-B915-A0E2EEE8E4E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0525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5" name="Line 31">
            <a:extLst>
              <a:ext uri="{FF2B5EF4-FFF2-40B4-BE49-F238E27FC236}">
                <a16:creationId xmlns:a16="http://schemas.microsoft.com/office/drawing/2014/main" id="{C14C532A-CCD7-41AA-990A-2288F992D8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5945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6" name="Line 32">
            <a:extLst>
              <a:ext uri="{FF2B5EF4-FFF2-40B4-BE49-F238E27FC236}">
                <a16:creationId xmlns:a16="http://schemas.microsoft.com/office/drawing/2014/main" id="{BD221180-B2E8-4AA6-937D-A20D958185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49963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7" name="Line 33">
            <a:extLst>
              <a:ext uri="{FF2B5EF4-FFF2-40B4-BE49-F238E27FC236}">
                <a16:creationId xmlns:a16="http://schemas.microsoft.com/office/drawing/2014/main" id="{FDEED68B-B685-4F15-AAFE-F83557232F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8888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198" name="Line 34">
            <a:extLst>
              <a:ext uri="{FF2B5EF4-FFF2-40B4-BE49-F238E27FC236}">
                <a16:creationId xmlns:a16="http://schemas.microsoft.com/office/drawing/2014/main" id="{703C5E88-3DC6-422C-8A50-152D7E099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5741987"/>
            <a:ext cx="0" cy="1524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6118" name="Rectangle 38">
            <a:extLst>
              <a:ext uri="{FF2B5EF4-FFF2-40B4-BE49-F238E27FC236}">
                <a16:creationId xmlns:a16="http://schemas.microsoft.com/office/drawing/2014/main" id="{56F72FBE-77C5-4656-9DD5-0968D884C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513387"/>
            <a:ext cx="1676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1.48 km/s</a:t>
            </a:r>
          </a:p>
        </p:txBody>
      </p:sp>
      <p:sp>
        <p:nvSpPr>
          <p:cNvPr id="46119" name="Rectangle 39">
            <a:extLst>
              <a:ext uri="{FF2B5EF4-FFF2-40B4-BE49-F238E27FC236}">
                <a16:creationId xmlns:a16="http://schemas.microsoft.com/office/drawing/2014/main" id="{1FB567EB-EDCE-465B-A08F-E82A1651D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1627187"/>
            <a:ext cx="1676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1.62 km/s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CF4DF99-74B6-4070-871F-D2F1E6CC4B97}"/>
              </a:ext>
            </a:extLst>
          </p:cNvPr>
          <p:cNvGrpSpPr/>
          <p:nvPr/>
        </p:nvGrpSpPr>
        <p:grpSpPr>
          <a:xfrm>
            <a:off x="990600" y="228600"/>
            <a:ext cx="7277228" cy="762791"/>
            <a:chOff x="990600" y="838200"/>
            <a:chExt cx="7277228" cy="762791"/>
          </a:xfrm>
        </p:grpSpPr>
        <p:sp>
          <p:nvSpPr>
            <p:cNvPr id="39" name="Title 1">
              <a:extLst>
                <a:ext uri="{FF2B5EF4-FFF2-40B4-BE49-F238E27FC236}">
                  <a16:creationId xmlns:a16="http://schemas.microsoft.com/office/drawing/2014/main" id="{A455E616-CF54-46A1-84F6-CDA29E42AEA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90600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j-ea"/>
                  <a:cs typeface="Arial" panose="020B0604020202020204" pitchFamily="34" charset="0"/>
                </a:rPr>
                <a:t>Tumor Shrinkage in 3D</a:t>
              </a:r>
            </a:p>
          </p:txBody>
        </p:sp>
        <p:sp>
          <p:nvSpPr>
            <p:cNvPr id="40" name="Rectangle 3">
              <a:extLst>
                <a:ext uri="{FF2B5EF4-FFF2-40B4-BE49-F238E27FC236}">
                  <a16:creationId xmlns:a16="http://schemas.microsoft.com/office/drawing/2014/main" id="{6F459E64-4476-48D6-89E6-FB4FF2B5B8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606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endParaRP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001240B-C028-43D6-AD4E-91733A93BD4C}"/>
              </a:ext>
            </a:extLst>
          </p:cNvPr>
          <p:cNvSpPr/>
          <p:nvPr/>
        </p:nvSpPr>
        <p:spPr>
          <a:xfrm>
            <a:off x="762000" y="5638800"/>
            <a:ext cx="914400" cy="914400"/>
          </a:xfrm>
          <a:prstGeom prst="rect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90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08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9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8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15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4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399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6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20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5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1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25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6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6092" grpId="0"/>
      <p:bldP spid="46092" grpId="1"/>
      <p:bldP spid="46093" grpId="0"/>
      <p:bldP spid="46093" grpId="1"/>
      <p:bldP spid="46094" grpId="0"/>
      <p:bldP spid="46094" grpId="1"/>
      <p:bldP spid="46095" grpId="0"/>
      <p:bldP spid="46095" grpId="1"/>
      <p:bldP spid="46096" grpId="0"/>
      <p:bldP spid="46096" grpId="1"/>
      <p:bldP spid="4609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URE152-3D Mosaic">
            <a:hlinkClick r:id="" action="ppaction://media"/>
            <a:extLst>
              <a:ext uri="{FF2B5EF4-FFF2-40B4-BE49-F238E27FC236}">
                <a16:creationId xmlns:a16="http://schemas.microsoft.com/office/drawing/2014/main" id="{229FD077-A768-420F-A51A-4ED408BE7B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0" y="1960735"/>
            <a:ext cx="6604498" cy="3966055"/>
          </a:xfrm>
          <a:prstGeom prst="rect">
            <a:avLst/>
          </a:prstGeom>
        </p:spPr>
      </p:pic>
      <p:pic>
        <p:nvPicPr>
          <p:cNvPr id="8197" name="Picture 7" descr="SS_ScaleOnFire">
            <a:extLst>
              <a:ext uri="{FF2B5EF4-FFF2-40B4-BE49-F238E27FC236}">
                <a16:creationId xmlns:a16="http://schemas.microsoft.com/office/drawing/2014/main" id="{88347786-7FDB-48EE-A382-CB86DF25E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7" r="-21213" b="1970"/>
          <a:stretch>
            <a:fillRect/>
          </a:stretch>
        </p:blipFill>
        <p:spPr bwMode="auto">
          <a:xfrm>
            <a:off x="7620000" y="1371600"/>
            <a:ext cx="381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 Box 9">
            <a:extLst>
              <a:ext uri="{FF2B5EF4-FFF2-40B4-BE49-F238E27FC236}">
                <a16:creationId xmlns:a16="http://schemas.microsoft.com/office/drawing/2014/main" id="{C260F500-B6EF-4EB3-A1B2-2353CE323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5240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1</a:t>
            </a:r>
          </a:p>
        </p:txBody>
      </p:sp>
      <p:sp>
        <p:nvSpPr>
          <p:cNvPr id="8199" name="Text Box 10">
            <a:extLst>
              <a:ext uri="{FF2B5EF4-FFF2-40B4-BE49-F238E27FC236}">
                <a16:creationId xmlns:a16="http://schemas.microsoft.com/office/drawing/2014/main" id="{7501A000-324D-4DF9-A476-2EE31F036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5240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4</a:t>
            </a:r>
          </a:p>
        </p:txBody>
      </p:sp>
      <p:sp>
        <p:nvSpPr>
          <p:cNvPr id="8200" name="Text Box 11">
            <a:extLst>
              <a:ext uri="{FF2B5EF4-FFF2-40B4-BE49-F238E27FC236}">
                <a16:creationId xmlns:a16="http://schemas.microsoft.com/office/drawing/2014/main" id="{9012FB93-8891-4307-B516-C99403205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15240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7</a:t>
            </a:r>
          </a:p>
        </p:txBody>
      </p:sp>
      <p:sp>
        <p:nvSpPr>
          <p:cNvPr id="8201" name="Text Box 12">
            <a:extLst>
              <a:ext uri="{FF2B5EF4-FFF2-40B4-BE49-F238E27FC236}">
                <a16:creationId xmlns:a16="http://schemas.microsoft.com/office/drawing/2014/main" id="{68C12AA6-479F-438A-9E9F-069BB3783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791200"/>
            <a:ext cx="990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9</a:t>
            </a:r>
          </a:p>
        </p:txBody>
      </p:sp>
      <p:sp>
        <p:nvSpPr>
          <p:cNvPr id="8202" name="Text Box 13">
            <a:extLst>
              <a:ext uri="{FF2B5EF4-FFF2-40B4-BE49-F238E27FC236}">
                <a16:creationId xmlns:a16="http://schemas.microsoft.com/office/drawing/2014/main" id="{EC511216-856B-4578-8AFE-3E62A1587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791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13</a:t>
            </a:r>
          </a:p>
        </p:txBody>
      </p:sp>
      <p:sp>
        <p:nvSpPr>
          <p:cNvPr id="8203" name="Text Box 14">
            <a:extLst>
              <a:ext uri="{FF2B5EF4-FFF2-40B4-BE49-F238E27FC236}">
                <a16:creationId xmlns:a16="http://schemas.microsoft.com/office/drawing/2014/main" id="{0876C838-5172-43C9-ADB7-6C7EC4B9C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791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Week 16</a:t>
            </a:r>
          </a:p>
        </p:txBody>
      </p:sp>
      <p:sp>
        <p:nvSpPr>
          <p:cNvPr id="9231" name="Rectangle 15">
            <a:extLst>
              <a:ext uri="{FF2B5EF4-FFF2-40B4-BE49-F238E27FC236}">
                <a16:creationId xmlns:a16="http://schemas.microsoft.com/office/drawing/2014/main" id="{D225F64E-B3E4-488A-9FD6-1F7F4B38F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5867400"/>
            <a:ext cx="1219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1.48 km/s</a:t>
            </a:r>
          </a:p>
        </p:txBody>
      </p:sp>
      <p:sp>
        <p:nvSpPr>
          <p:cNvPr id="9232" name="Rectangle 16">
            <a:extLst>
              <a:ext uri="{FF2B5EF4-FFF2-40B4-BE49-F238E27FC236}">
                <a16:creationId xmlns:a16="http://schemas.microsoft.com/office/drawing/2014/main" id="{0D6D9365-097D-4474-934B-EE5B3A858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1371600"/>
            <a:ext cx="1295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 algn="ctr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 algn="ctr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1.62 km/s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66F072B-D13E-4787-8896-CF026D0ABF52}"/>
              </a:ext>
            </a:extLst>
          </p:cNvPr>
          <p:cNvGrpSpPr/>
          <p:nvPr/>
        </p:nvGrpSpPr>
        <p:grpSpPr>
          <a:xfrm>
            <a:off x="990600" y="228600"/>
            <a:ext cx="7277228" cy="762791"/>
            <a:chOff x="990600" y="838200"/>
            <a:chExt cx="7277228" cy="762791"/>
          </a:xfrm>
        </p:grpSpPr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75043DD7-2EB6-483A-99B1-7CC0E255D4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90600" y="838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defTabSz="685800">
                <a:defRPr/>
              </a:pPr>
              <a:r>
                <a:rPr lang="en-US" sz="2400">
                  <a:solidFill>
                    <a:srgbClr val="FFFFFF"/>
                  </a:solidFill>
                  <a:latin typeface="Calibri"/>
                  <a:cs typeface="Arial" panose="020B0604020202020204" pitchFamily="34" charset="0"/>
                </a:rPr>
                <a:t>Tumor Shrinkage in 3D</a:t>
              </a:r>
            </a:p>
          </p:txBody>
        </p:sp>
        <p:sp>
          <p:nvSpPr>
            <p:cNvPr id="17" name="Rectangle 3">
              <a:extLst>
                <a:ext uri="{FF2B5EF4-FFF2-40B4-BE49-F238E27FC236}">
                  <a16:creationId xmlns:a16="http://schemas.microsoft.com/office/drawing/2014/main" id="{E1378392-B098-4018-B379-76D772F12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0606" y="838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defTabSz="685800" eaLnBrk="1" hangingPunct="1">
                <a:defRPr/>
              </a:pPr>
              <a:endParaRPr lang="en-US" sz="2400" b="0" kern="0">
                <a:solidFill>
                  <a:srgbClr val="FFFFFF">
                    <a:lumMod val="50000"/>
                  </a:srgbClr>
                </a:solidFill>
                <a:effectLst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41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8"/>
          <p:cNvSpPr>
            <a:spLocks noChangeArrowheads="1"/>
          </p:cNvSpPr>
          <p:nvPr/>
        </p:nvSpPr>
        <p:spPr bwMode="auto">
          <a:xfrm>
            <a:off x="491522" y="685800"/>
            <a:ext cx="8229600" cy="9144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929292">
                  <a:alpha val="4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lang="en-US" sz="2400">
                <a:solidFill>
                  <a:srgbClr val="FFFFFF">
                    <a:lumMod val="65000"/>
                  </a:srgbClr>
                </a:solidFill>
              </a:rPr>
              <a:t>Quantitating changes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in volume (V) and sound speed (VASS)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5F6F1-F863-4CF1-97DD-029DF0D503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67" t="29633" r="10635" b="12769"/>
          <a:stretch/>
        </p:blipFill>
        <p:spPr>
          <a:xfrm>
            <a:off x="370875" y="2133600"/>
            <a:ext cx="8470894" cy="35051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34293D-A4EA-4E5D-8532-C1764F54917F}"/>
              </a:ext>
            </a:extLst>
          </p:cNvPr>
          <p:cNvSpPr txBox="1"/>
          <p:nvPr/>
        </p:nvSpPr>
        <p:spPr>
          <a:xfrm>
            <a:off x="302231" y="5629274"/>
            <a:ext cx="4112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Average </a:t>
            </a:r>
            <a:r>
              <a:rPr lang="en-US" u="sng">
                <a:solidFill>
                  <a:schemeClr val="bg1"/>
                </a:solidFill>
              </a:rPr>
              <a:t>tumor volume </a:t>
            </a:r>
            <a:r>
              <a:rPr lang="en-US">
                <a:solidFill>
                  <a:schemeClr val="bg1"/>
                </a:solidFill>
              </a:rPr>
              <a:t>change </a:t>
            </a:r>
          </a:p>
          <a:p>
            <a:r>
              <a:rPr lang="en-US">
                <a:solidFill>
                  <a:schemeClr val="bg1"/>
                </a:solidFill>
              </a:rPr>
              <a:t>in the complete response group (blue) </a:t>
            </a:r>
          </a:p>
          <a:p>
            <a:r>
              <a:rPr lang="en-US">
                <a:solidFill>
                  <a:schemeClr val="bg1"/>
                </a:solidFill>
              </a:rPr>
              <a:t>vs the partial responders (orange).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1B9D97-9B03-43F7-B8D8-A8F8978887C2}"/>
              </a:ext>
            </a:extLst>
          </p:cNvPr>
          <p:cNvSpPr txBox="1"/>
          <p:nvPr/>
        </p:nvSpPr>
        <p:spPr>
          <a:xfrm>
            <a:off x="4748720" y="5629273"/>
            <a:ext cx="41581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>
                <a:solidFill>
                  <a:schemeClr val="bg1"/>
                </a:solidFill>
              </a:rPr>
              <a:t>Average </a:t>
            </a:r>
            <a:r>
              <a:rPr lang="en-US" u="sng">
                <a:solidFill>
                  <a:schemeClr val="bg1"/>
                </a:solidFill>
              </a:rPr>
              <a:t>tumor sound speed</a:t>
            </a:r>
            <a:r>
              <a:rPr lang="en-US">
                <a:solidFill>
                  <a:schemeClr val="bg1"/>
                </a:solidFill>
              </a:rPr>
              <a:t>  change in the complete response group (blue) vs the partial responders (orange). </a:t>
            </a:r>
          </a:p>
        </p:txBody>
      </p:sp>
    </p:spTree>
    <p:extLst>
      <p:ext uri="{BB962C8B-B14F-4D97-AF65-F5344CB8AC3E}">
        <p14:creationId xmlns:p14="http://schemas.microsoft.com/office/powerpoint/2010/main" val="98709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8"/>
          <p:cNvSpPr>
            <a:spLocks noChangeArrowheads="1"/>
          </p:cNvSpPr>
          <p:nvPr/>
        </p:nvSpPr>
        <p:spPr bwMode="auto">
          <a:xfrm>
            <a:off x="558800" y="457200"/>
            <a:ext cx="8229600" cy="9144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929292">
                  <a:alpha val="42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Changes in </a:t>
            </a:r>
            <a:r>
              <a:rPr lang="en-US" sz="480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sz="3600">
                <a:solidFill>
                  <a:schemeClr val="bg1"/>
                </a:solidFill>
                <a:latin typeface="Symbol" panose="05050102010706020507" pitchFamily="18" charset="2"/>
              </a:rPr>
              <a:t> </a:t>
            </a:r>
            <a:r>
              <a:rPr lang="en-US" sz="3600">
                <a:solidFill>
                  <a:schemeClr val="bg1"/>
                </a:solidFill>
                <a:latin typeface="+mj-lt"/>
              </a:rPr>
              <a:t>parameter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263669-F9BA-4A58-8265-ABBAADB5F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948" y="1828803"/>
            <a:ext cx="6516105" cy="411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8BD11D-3E57-4F51-B5FA-174CC0F53BDB}"/>
              </a:ext>
            </a:extLst>
          </p:cNvPr>
          <p:cNvSpPr/>
          <p:nvPr/>
        </p:nvSpPr>
        <p:spPr>
          <a:xfrm>
            <a:off x="4052651" y="5562600"/>
            <a:ext cx="15353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>
                <a:solidFill>
                  <a:schemeClr val="tx2"/>
                </a:solidFill>
              </a:rPr>
              <a:t>Time (days)</a:t>
            </a:r>
            <a:endParaRPr lang="en-US" sz="1600" i="1">
              <a:solidFill>
                <a:schemeClr val="tx2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7D578-BA86-4CC5-BAA9-4A3E34F8B0C0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514600"/>
            <a:ext cx="3048001" cy="2032001"/>
            <a:chOff x="144" y="1778"/>
            <a:chExt cx="1824" cy="1280"/>
          </a:xfrm>
        </p:grpSpPr>
        <p:sp>
          <p:nvSpPr>
            <p:cNvPr id="8" name="AutoShape 7">
              <a:extLst>
                <a:ext uri="{FF2B5EF4-FFF2-40B4-BE49-F238E27FC236}">
                  <a16:creationId xmlns:a16="http://schemas.microsoft.com/office/drawing/2014/main" id="{5B8EB04B-889E-43FB-B510-7E9423D19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" y="2112"/>
              <a:ext cx="958" cy="288"/>
            </a:xfrm>
            <a:prstGeom prst="rightArrow">
              <a:avLst>
                <a:gd name="adj1" fmla="val 50000"/>
                <a:gd name="adj2" fmla="val 70833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9AA875D3-F1E9-4414-8627-1B158C2273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778"/>
              <a:ext cx="866" cy="12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Differences apparent in first 10 days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08388B5-0D52-42B1-A0AA-E321B73DD38A}"/>
              </a:ext>
            </a:extLst>
          </p:cNvPr>
          <p:cNvSpPr txBox="1"/>
          <p:nvPr/>
        </p:nvSpPr>
        <p:spPr>
          <a:xfrm>
            <a:off x="3429000" y="1894572"/>
            <a:ext cx="3609975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Potential for early prediction of pathologic complete response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E975F3-C5B5-482F-BC7F-1014961BD0B0}"/>
              </a:ext>
            </a:extLst>
          </p:cNvPr>
          <p:cNvSpPr/>
          <p:nvPr/>
        </p:nvSpPr>
        <p:spPr>
          <a:xfrm>
            <a:off x="1664530" y="3525619"/>
            <a:ext cx="3738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>
                <a:solidFill>
                  <a:schemeClr val="tx2"/>
                </a:solidFill>
                <a:latin typeface="Symbol" panose="05050102010706020507" pitchFamily="18" charset="2"/>
              </a:rPr>
              <a:t>g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8B5F7A-33B6-4700-8C69-18224040896E}"/>
              </a:ext>
            </a:extLst>
          </p:cNvPr>
          <p:cNvSpPr/>
          <p:nvPr/>
        </p:nvSpPr>
        <p:spPr>
          <a:xfrm>
            <a:off x="3795240" y="6009372"/>
            <a:ext cx="2050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US" sz="2400">
                <a:solidFill>
                  <a:schemeClr val="bg1"/>
                </a:solidFill>
              </a:rPr>
              <a:t> = V x VASS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36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rtial response">
            <a:hlinkClick r:id="" action="ppaction://media"/>
            <a:extLst>
              <a:ext uri="{FF2B5EF4-FFF2-40B4-BE49-F238E27FC236}">
                <a16:creationId xmlns:a16="http://schemas.microsoft.com/office/drawing/2014/main" id="{FF114D5C-5BF6-4196-BC8B-42B84924D7A7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942061" y="667734"/>
            <a:ext cx="1265513" cy="1211661"/>
          </a:xfrm>
          <a:prstGeom prst="rect">
            <a:avLst/>
          </a:prstGeom>
        </p:spPr>
      </p:pic>
      <p:pic>
        <p:nvPicPr>
          <p:cNvPr id="21" name="NeoMovie.avi">
            <a:hlinkClick r:id="" action="ppaction://media"/>
            <a:extLst>
              <a:ext uri="{FF2B5EF4-FFF2-40B4-BE49-F238E27FC236}">
                <a16:creationId xmlns:a16="http://schemas.microsoft.com/office/drawing/2014/main" id="{AFF3B409-5DAB-4897-BD82-B1F1436A319E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9"/>
          <a:srcRect t="13494" b="3256"/>
          <a:stretch/>
        </p:blipFill>
        <p:spPr>
          <a:xfrm>
            <a:off x="2905926" y="3847594"/>
            <a:ext cx="1151488" cy="9530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AB71408-4F1C-46F7-AAA6-1E564D06AE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52463" y="1996140"/>
            <a:ext cx="3504457" cy="29774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AF6A4B-AD7E-43EF-AAA9-AD86A4D8CC8C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</a:blip>
          <a:stretch>
            <a:fillRect/>
          </a:stretch>
        </p:blipFill>
        <p:spPr>
          <a:xfrm>
            <a:off x="2819400" y="1996141"/>
            <a:ext cx="3431625" cy="29774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A3D0C1-74F1-4B36-8221-0C9F8B6A2138}"/>
              </a:ext>
            </a:extLst>
          </p:cNvPr>
          <p:cNvSpPr txBox="1"/>
          <p:nvPr/>
        </p:nvSpPr>
        <p:spPr>
          <a:xfrm>
            <a:off x="3657600" y="723394"/>
            <a:ext cx="22264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400" b="1" dirty="0">
                <a:solidFill>
                  <a:prstClr val="white">
                    <a:lumMod val="75000"/>
                  </a:prstClr>
                </a:solidFill>
              </a:rPr>
              <a:t>Complete responders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white">
                    <a:lumMod val="75000"/>
                  </a:prstClr>
                </a:solidFill>
              </a:rPr>
              <a:t> </a:t>
            </a:r>
          </a:p>
          <a:p>
            <a:pPr algn="ctr" defTabSz="685800">
              <a:defRPr/>
            </a:pPr>
            <a:r>
              <a:rPr lang="en-US" sz="1400" b="1" dirty="0">
                <a:solidFill>
                  <a:prstClr val="white">
                    <a:lumMod val="75000"/>
                  </a:prstClr>
                </a:solidFill>
              </a:rPr>
              <a:t>vs </a:t>
            </a:r>
          </a:p>
          <a:p>
            <a:pPr algn="ctr" defTabSz="685800">
              <a:defRPr/>
            </a:pPr>
            <a:endParaRPr lang="en-US" sz="1400" b="1" dirty="0">
              <a:solidFill>
                <a:prstClr val="white">
                  <a:lumMod val="75000"/>
                </a:prstClr>
              </a:solidFill>
            </a:endParaRPr>
          </a:p>
          <a:p>
            <a:pPr algn="ctr" defTabSz="685800">
              <a:defRPr/>
            </a:pPr>
            <a:r>
              <a:rPr lang="en-US" sz="1400" b="1" dirty="0">
                <a:solidFill>
                  <a:prstClr val="white">
                    <a:lumMod val="75000"/>
                  </a:prstClr>
                </a:solidFill>
              </a:rPr>
              <a:t>Partial responders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9EC29C0-AC08-4440-81D0-D3DD01802AEA}"/>
              </a:ext>
            </a:extLst>
          </p:cNvPr>
          <p:cNvCxnSpPr>
            <a:cxnSpLocks/>
          </p:cNvCxnSpPr>
          <p:nvPr/>
        </p:nvCxnSpPr>
        <p:spPr>
          <a:xfrm>
            <a:off x="3031959" y="2778487"/>
            <a:ext cx="930441" cy="1069107"/>
          </a:xfrm>
          <a:prstGeom prst="straightConnector1">
            <a:avLst/>
          </a:prstGeom>
          <a:ln w="4445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22647B-4B21-4B71-865A-848BBD8A45CA}"/>
              </a:ext>
            </a:extLst>
          </p:cNvPr>
          <p:cNvGrpSpPr/>
          <p:nvPr/>
        </p:nvGrpSpPr>
        <p:grpSpPr>
          <a:xfrm>
            <a:off x="3287215" y="1890640"/>
            <a:ext cx="675185" cy="618584"/>
            <a:chOff x="2300802" y="1467996"/>
            <a:chExt cx="900246" cy="82477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6DD36C-8D65-44B9-9428-10AAA2A382AE}"/>
                </a:ext>
              </a:extLst>
            </p:cNvPr>
            <p:cNvSpPr txBox="1"/>
            <p:nvPr/>
          </p:nvSpPr>
          <p:spPr>
            <a:xfrm>
              <a:off x="2300802" y="1467996"/>
              <a:ext cx="90024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C0504D"/>
                  </a:solidFill>
                </a:rPr>
                <a:t>Partial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FA2654C-36EC-4045-ABFE-B76FFC49EA98}"/>
                </a:ext>
              </a:extLst>
            </p:cNvPr>
            <p:cNvCxnSpPr>
              <a:cxnSpLocks/>
              <a:stCxn id="17" idx="2"/>
            </p:cNvCxnSpPr>
            <p:nvPr/>
          </p:nvCxnSpPr>
          <p:spPr>
            <a:xfrm flipH="1">
              <a:off x="2720148" y="1868105"/>
              <a:ext cx="30777" cy="424670"/>
            </a:xfrm>
            <a:prstGeom prst="straightConnector1">
              <a:avLst/>
            </a:prstGeom>
            <a:ln w="4445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1"/>
          <p:cNvSpPr txBox="1">
            <a:spLocks/>
          </p:cNvSpPr>
          <p:nvPr/>
        </p:nvSpPr>
        <p:spPr bwMode="auto">
          <a:xfrm>
            <a:off x="1799561" y="228600"/>
            <a:ext cx="5829300" cy="457200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>
              <a:defRPr/>
            </a:pPr>
            <a:r>
              <a:rPr lang="en-US" sz="2100" b="0" kern="0">
                <a:solidFill>
                  <a:prstClr val="white">
                    <a:lumMod val="75000"/>
                  </a:prstClr>
                </a:solidFill>
                <a:effectLst/>
                <a:latin typeface="Calibri"/>
              </a:rPr>
              <a:t>SoftVue Sound Speed as a biomarker of Response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B62F73C-A820-4245-A25C-E3CD0B3B685A}"/>
              </a:ext>
            </a:extLst>
          </p:cNvPr>
          <p:cNvGrpSpPr/>
          <p:nvPr/>
        </p:nvGrpSpPr>
        <p:grpSpPr>
          <a:xfrm>
            <a:off x="3061721" y="3207801"/>
            <a:ext cx="1003514" cy="602199"/>
            <a:chOff x="2266184" y="2844931"/>
            <a:chExt cx="1233670" cy="80293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3A7274-D191-4BFF-A3CD-265C5FE0FCA8}"/>
                </a:ext>
              </a:extLst>
            </p:cNvPr>
            <p:cNvSpPr txBox="1"/>
            <p:nvPr/>
          </p:nvSpPr>
          <p:spPr>
            <a:xfrm>
              <a:off x="2266184" y="3247753"/>
              <a:ext cx="123367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 kern="0">
                  <a:solidFill>
                    <a:srgbClr val="4F81BD"/>
                  </a:solidFill>
                </a:rPr>
                <a:t>Complete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DD620E1-285E-4B46-BD85-608ACEA897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2102" y="2844931"/>
              <a:ext cx="0" cy="501425"/>
            </a:xfrm>
            <a:prstGeom prst="straightConnector1">
              <a:avLst/>
            </a:prstGeom>
            <a:noFill/>
            <a:ln w="4445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5B0A31F-A5BD-447D-B53C-A383D6CEFC0E}"/>
              </a:ext>
            </a:extLst>
          </p:cNvPr>
          <p:cNvSpPr/>
          <p:nvPr/>
        </p:nvSpPr>
        <p:spPr>
          <a:xfrm>
            <a:off x="762000" y="5638800"/>
            <a:ext cx="914400" cy="914400"/>
          </a:xfrm>
          <a:prstGeom prst="rect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495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L -0.13611 -7.40741E-7 C -0.19739 -7.40741E-7 -0.30503 0.04792 -0.30503 0.08611 C -0.30503 0.11528 -0.30434 0.2419 -0.30434 0.27153 " pathEditMode="relative" rAng="0" ptsTypes="AAAA">
                                      <p:cBhvr>
                                        <p:cTn id="13" dur="4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1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5100000">
                                      <p:cBhvr>
                                        <p:cTn id="18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1111 L 0.2849 0.16852 " pathEditMode="relative" rAng="0" ptsTypes="AA">
                                      <p:cBhvr>
                                        <p:cTn id="32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36" y="787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68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0.00879 L 0.28524 0.17407 " pathEditMode="relative" rAng="0" ptsTypes="AA">
                                      <p:cBhvr>
                                        <p:cTn id="38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3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C 0.03455 0.07385 0.04149 0.09098 0.07777 0.13982 C 0.11076 0.16366 0.18073 0.15625 0.18073 0.15649 " pathEditMode="relative" rAng="0" ptsTypes="AAA">
                                      <p:cBhvr>
                                        <p:cTn id="44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28" y="7847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834 C 0.01128 0.06134 0.0401 0.08796 0.07222 0.15185 C 0.12187 0.18472 0.1967 0.16713 0.19809 0.16851 " pathEditMode="relative" rAng="0" ptsTypes="AAA">
                                      <p:cBhvr>
                                        <p:cTn id="48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96" y="9005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699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5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3" grpId="0"/>
      <p:bldP spid="13" grpId="1"/>
    </p:bldLst>
  </p:timing>
  <p:extLst>
    <p:ext uri="{E180D4A7-C9FB-4DFB-919C-405C955672EB}">
      <p14:showEvtLst xmlns:p14="http://schemas.microsoft.com/office/powerpoint/2010/main">
        <p14:playEvt time="44604" objId="10"/>
        <p14:stopEvt time="92662" objId="10"/>
        <p14:playEvt time="94667" objId="22"/>
        <p14:stopEvt time="143737" objId="22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ADC8559-7CFA-4DC1-BBE9-3F53B4C15F7F}"/>
              </a:ext>
            </a:extLst>
          </p:cNvPr>
          <p:cNvGrpSpPr/>
          <p:nvPr/>
        </p:nvGrpSpPr>
        <p:grpSpPr>
          <a:xfrm>
            <a:off x="914400" y="457200"/>
            <a:ext cx="7227222" cy="762791"/>
            <a:chOff x="914400" y="457200"/>
            <a:chExt cx="7227222" cy="762791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97A666E-D439-48BB-B992-B850E9DEE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457200"/>
              <a:ext cx="7227222" cy="762791"/>
            </a:xfrm>
            <a:prstGeom prst="rect">
              <a:avLst/>
            </a:prstGeom>
            <a:gradFill rotWithShape="1">
              <a:gsLst>
                <a:gs pos="0">
                  <a:srgbClr val="DDDDDD">
                    <a:alpha val="45000"/>
                  </a:srgbClr>
                </a:gs>
                <a:gs pos="100000">
                  <a:srgbClr val="DDDDDD">
                    <a:gamma/>
                    <a:shade val="66275"/>
                    <a:invGamma/>
                    <a:alpha val="42000"/>
                  </a:srgbClr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defRPr>
              </a:lvl9pPr>
            </a:lstStyle>
            <a:p>
              <a:pPr marL="0" marR="0" lvl="0" indent="0" algn="ct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endParaRPr>
            </a:p>
          </p:txBody>
        </p:sp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C1326DF6-0FF5-4B90-BC8C-BC82F2A02D1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14400" y="457200"/>
              <a:ext cx="7186612" cy="742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 kern="1200">
                  <a:solidFill>
                    <a:srgbClr val="7F7F7F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7F7F7F"/>
                  </a:solidFill>
                  <a:latin typeface="Adobe Garamond Pro" pitchFamily="18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A6A6A6"/>
                  </a:solidFill>
                  <a:latin typeface="Adobe Garamond Pro" pitchFamily="18" charset="0"/>
                </a:defRPr>
              </a:lvl9pPr>
            </a:lstStyle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Conclusions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3589BAD-FD2F-43DD-95AD-1AD20C613964}"/>
              </a:ext>
            </a:extLst>
          </p:cNvPr>
          <p:cNvSpPr txBox="1"/>
          <p:nvPr/>
        </p:nvSpPr>
        <p:spPr>
          <a:xfrm>
            <a:off x="990600" y="1905000"/>
            <a:ext cx="9352047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>
                <a:solidFill>
                  <a:schemeClr val="bg1">
                    <a:lumMod val="85000"/>
                  </a:schemeClr>
                </a:solidFill>
              </a:rPr>
              <a:t>SoftVue can measure response during Neoadjuvant Chemotherapy</a:t>
            </a:r>
          </a:p>
          <a:p>
            <a:pPr marL="574675" lvl="1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</a:rPr>
              <a:t>Clinical response can be seen after 1 week.</a:t>
            </a:r>
          </a:p>
          <a:p>
            <a:pPr marL="574675" lvl="1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</a:rPr>
              <a:t>Pathologic response can be predicted after 2 weeks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261422-768E-40D7-883F-31401B500AB1}"/>
              </a:ext>
            </a:extLst>
          </p:cNvPr>
          <p:cNvSpPr txBox="1"/>
          <p:nvPr/>
        </p:nvSpPr>
        <p:spPr>
          <a:xfrm>
            <a:off x="990600" y="3581400"/>
            <a:ext cx="8014951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>
                <a:solidFill>
                  <a:schemeClr val="bg1">
                    <a:lumMod val="85000"/>
                  </a:schemeClr>
                </a:solidFill>
              </a:rPr>
              <a:t>Clinical Implications</a:t>
            </a:r>
          </a:p>
          <a:p>
            <a:pPr marL="574675" lvl="1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</a:rPr>
              <a:t>Identify non-responders, early, for alternate treatment</a:t>
            </a:r>
          </a:p>
          <a:p>
            <a:pPr marL="574675" lvl="1" indent="-287338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>
                    <a:lumMod val="75000"/>
                  </a:schemeClr>
                </a:solidFill>
              </a:rPr>
              <a:t>Encourage responders to stay on chemo cycles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107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7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14|3.5|3.4|17.1|1.6|49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"/>
</p:tagLst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FF0000">
              <a:gamma/>
              <a:shade val="60000"/>
              <a:invGamma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1750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rgbClr val="FF0000">
              <a:gamma/>
              <a:shade val="60000"/>
              <a:invGamma/>
            </a:srgb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DDDDDD">
                <a:alpha val="45000"/>
              </a:srgbClr>
            </a:gs>
            <a:gs pos="100000">
              <a:srgbClr val="DDDDDD">
                <a:gamma/>
                <a:shade val="66275"/>
                <a:invGamma/>
                <a:alpha val="42000"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DDDDDD">
                <a:alpha val="45000"/>
              </a:srgbClr>
            </a:gs>
            <a:gs pos="100000">
              <a:srgbClr val="DDDDDD">
                <a:gamma/>
                <a:shade val="66275"/>
                <a:invGamma/>
                <a:alpha val="42000"/>
              </a:srgb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folHlink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anose="02020404030301010803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359</Words>
  <Application>Microsoft Office PowerPoint</Application>
  <PresentationFormat>On-screen Show (4:3)</PresentationFormat>
  <Paragraphs>76</Paragraphs>
  <Slides>10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Symbol</vt:lpstr>
      <vt:lpstr>Webdings</vt:lpstr>
      <vt:lpstr>Wingdings</vt:lpstr>
      <vt:lpstr>1_Default Design</vt:lpstr>
      <vt:lpstr>1_Office Theme</vt:lpstr>
      <vt:lpstr>2_Default Design</vt:lpstr>
      <vt:lpstr>29_Office Theme</vt:lpstr>
      <vt:lpstr>8_Office Theme</vt:lpstr>
      <vt:lpstr>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Delphinus</dc:title>
  <dc:creator>Olsi Rama</dc:creator>
  <cp:lastModifiedBy>Neb Duric</cp:lastModifiedBy>
  <cp:revision>2</cp:revision>
  <cp:lastPrinted>2011-05-10T13:06:00Z</cp:lastPrinted>
  <dcterms:created xsi:type="dcterms:W3CDTF">2008-04-16T18:42:07Z</dcterms:created>
  <dcterms:modified xsi:type="dcterms:W3CDTF">2020-06-25T17:58:28Z</dcterms:modified>
</cp:coreProperties>
</file>