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75" r:id="rId3"/>
  </p:sldMasterIdLst>
  <p:notesMasterIdLst>
    <p:notesMasterId r:id="rId11"/>
  </p:notesMasterIdLst>
  <p:sldIdLst>
    <p:sldId id="1176" r:id="rId4"/>
    <p:sldId id="258" r:id="rId5"/>
    <p:sldId id="1177" r:id="rId6"/>
    <p:sldId id="1173" r:id="rId7"/>
    <p:sldId id="1174" r:id="rId8"/>
    <p:sldId id="1175" r:id="rId9"/>
    <p:sldId id="282" r:id="rId10"/>
  </p:sldIdLst>
  <p:sldSz cx="9144000" cy="6858000" type="screen4x3"/>
  <p:notesSz cx="7010400" cy="9296400"/>
  <p:defaultTextStyle>
    <a:defPPr>
      <a:defRPr lang="en-US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4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4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5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1BED91-DB8B-4560-B957-F09977F56CEC}" v="27" dt="2020-06-29T16:33:31.8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4125" autoAdjust="0"/>
  </p:normalViewPr>
  <p:slideViewPr>
    <p:cSldViewPr>
      <p:cViewPr varScale="1">
        <p:scale>
          <a:sx n="105" d="100"/>
          <a:sy n="105" d="100"/>
        </p:scale>
        <p:origin x="172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b Duric" userId="65215127-ed8e-406f-9ed7-b2586f8cc247" providerId="ADAL" clId="{741BED91-DB8B-4560-B957-F09977F56CEC}"/>
    <pc:docChg chg="modSld">
      <pc:chgData name="Neb Duric" userId="65215127-ed8e-406f-9ed7-b2586f8cc247" providerId="ADAL" clId="{741BED91-DB8B-4560-B957-F09977F56CEC}" dt="2020-06-29T16:33:31.872" v="26"/>
      <pc:docMkLst>
        <pc:docMk/>
      </pc:docMkLst>
      <pc:sldChg chg="modTransition modAnim">
        <pc:chgData name="Neb Duric" userId="65215127-ed8e-406f-9ed7-b2586f8cc247" providerId="ADAL" clId="{741BED91-DB8B-4560-B957-F09977F56CEC}" dt="2020-06-29T15:54:26.825" v="11"/>
        <pc:sldMkLst>
          <pc:docMk/>
          <pc:sldMk cId="1619890729" sldId="258"/>
        </pc:sldMkLst>
      </pc:sldChg>
      <pc:sldChg chg="modTransition modAnim">
        <pc:chgData name="Neb Duric" userId="65215127-ed8e-406f-9ed7-b2586f8cc247" providerId="ADAL" clId="{741BED91-DB8B-4560-B957-F09977F56CEC}" dt="2020-06-29T15:55:07.935" v="16"/>
        <pc:sldMkLst>
          <pc:docMk/>
          <pc:sldMk cId="3309469816" sldId="282"/>
        </pc:sldMkLst>
      </pc:sldChg>
      <pc:sldChg chg="modTransition modAnim">
        <pc:chgData name="Neb Duric" userId="65215127-ed8e-406f-9ed7-b2586f8cc247" providerId="ADAL" clId="{741BED91-DB8B-4560-B957-F09977F56CEC}" dt="2020-06-29T15:56:55.163" v="20"/>
        <pc:sldMkLst>
          <pc:docMk/>
          <pc:sldMk cId="3565871095" sldId="1173"/>
        </pc:sldMkLst>
      </pc:sldChg>
      <pc:sldChg chg="modTransition modAnim">
        <pc:chgData name="Neb Duric" userId="65215127-ed8e-406f-9ed7-b2586f8cc247" providerId="ADAL" clId="{741BED91-DB8B-4560-B957-F09977F56CEC}" dt="2020-06-29T15:57:13.288" v="22"/>
        <pc:sldMkLst>
          <pc:docMk/>
          <pc:sldMk cId="1211830390" sldId="1174"/>
        </pc:sldMkLst>
      </pc:sldChg>
      <pc:sldChg chg="modTransition modAnim">
        <pc:chgData name="Neb Duric" userId="65215127-ed8e-406f-9ed7-b2586f8cc247" providerId="ADAL" clId="{741BED91-DB8B-4560-B957-F09977F56CEC}" dt="2020-06-29T16:33:31.872" v="26"/>
        <pc:sldMkLst>
          <pc:docMk/>
          <pc:sldMk cId="857165980" sldId="1175"/>
        </pc:sldMkLst>
      </pc:sldChg>
      <pc:sldChg chg="modTransition">
        <pc:chgData name="Neb Duric" userId="65215127-ed8e-406f-9ed7-b2586f8cc247" providerId="ADAL" clId="{741BED91-DB8B-4560-B957-F09977F56CEC}" dt="2020-06-29T15:53:28.293" v="10"/>
        <pc:sldMkLst>
          <pc:docMk/>
          <pc:sldMk cId="1395357137" sldId="1176"/>
        </pc:sldMkLst>
      </pc:sldChg>
      <pc:sldChg chg="modTransition modAnim">
        <pc:chgData name="Neb Duric" userId="65215127-ed8e-406f-9ed7-b2586f8cc247" providerId="ADAL" clId="{741BED91-DB8B-4560-B957-F09977F56CEC}" dt="2020-06-29T15:56:33.148" v="18"/>
        <pc:sldMkLst>
          <pc:docMk/>
          <pc:sldMk cId="1232913311" sldId="11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1DBFC2B4-0AC8-498B-B1CA-7C5F6DB2BC36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6"/>
            <a:ext cx="5607050" cy="3660775"/>
          </a:xfrm>
          <a:prstGeom prst="rect">
            <a:avLst/>
          </a:prstGeom>
        </p:spPr>
        <p:txBody>
          <a:bodyPr vert="horz" lIns="91430" tIns="45716" rIns="91430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F325E447-25D0-4687-91AE-406D6C010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9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3649618"/>
            <a:ext cx="9144000" cy="3199495"/>
            <a:chOff x="0" y="4136199"/>
            <a:chExt cx="10058400" cy="362609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6199"/>
              <a:ext cx="10058400" cy="3626095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 userDrawn="1"/>
          </p:nvSpPr>
          <p:spPr>
            <a:xfrm>
              <a:off x="7091464" y="4136199"/>
              <a:ext cx="1488332" cy="785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1029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7"/>
          <p:cNvSpPr/>
          <p:nvPr userDrawn="1"/>
        </p:nvSpPr>
        <p:spPr>
          <a:xfrm>
            <a:off x="97296" y="60116"/>
            <a:ext cx="8984820" cy="1278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765" tIns="40883" rIns="81765" bIns="40883" rtlCol="0" anchor="ctr"/>
          <a:lstStyle/>
          <a:p>
            <a:pPr algn="ctr" defTabSz="91102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37" y="193773"/>
            <a:ext cx="3325091" cy="384922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0706" y="3565398"/>
            <a:ext cx="6858000" cy="421270"/>
          </a:xfrm>
        </p:spPr>
        <p:txBody>
          <a:bodyPr>
            <a:spAutoFit/>
          </a:bodyPr>
          <a:lstStyle>
            <a:lvl1pPr marL="0" indent="0" algn="ctr">
              <a:buNone/>
              <a:defRPr sz="2400" baseline="0"/>
            </a:lvl1pPr>
            <a:lvl2pPr marL="449711" indent="0" algn="ctr">
              <a:buNone/>
              <a:defRPr sz="2000"/>
            </a:lvl2pPr>
            <a:lvl3pPr marL="899425" indent="0" algn="ctr">
              <a:buNone/>
              <a:defRPr sz="1800"/>
            </a:lvl3pPr>
            <a:lvl4pPr marL="1349130" indent="0" algn="ctr">
              <a:buNone/>
              <a:defRPr sz="1600"/>
            </a:lvl4pPr>
            <a:lvl5pPr marL="1798836" indent="0" algn="ctr">
              <a:buNone/>
              <a:defRPr sz="1600"/>
            </a:lvl5pPr>
            <a:lvl6pPr marL="2248543" indent="0" algn="ctr">
              <a:buNone/>
              <a:defRPr sz="1600"/>
            </a:lvl6pPr>
            <a:lvl7pPr marL="2698250" indent="0" algn="ctr">
              <a:buNone/>
              <a:defRPr sz="1600"/>
            </a:lvl7pPr>
            <a:lvl8pPr marL="3147961" indent="0" algn="ctr">
              <a:buNone/>
              <a:defRPr sz="1600"/>
            </a:lvl8pPr>
            <a:lvl9pPr marL="3597669" indent="0" algn="ctr">
              <a:buNone/>
              <a:defRPr sz="1600"/>
            </a:lvl9pPr>
          </a:lstStyle>
          <a:p>
            <a:r>
              <a:rPr lang="en-US" dirty="0"/>
              <a:t>Slide Deck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504" y="2298901"/>
            <a:ext cx="4156364" cy="9412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47" y="4566437"/>
            <a:ext cx="2308618" cy="1662612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504245" y="803305"/>
            <a:ext cx="2582077" cy="433719"/>
          </a:xfrm>
        </p:spPr>
        <p:txBody>
          <a:bodyPr/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96970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596" y="118835"/>
            <a:ext cx="7437238" cy="95408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3377-67BE-4D38-BE26-BBA81F93C9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03412" y="1072903"/>
            <a:ext cx="8799111" cy="5107022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buSzPct val="70000"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62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A7CAC-863D-40D1-8BBF-D4D874A6A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0E8E7-F373-4B3A-A797-B67ACD8B5D6D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2CA3D-54A6-42A1-8A6B-814C476E4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84710-7128-4939-B417-B2C058B7A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D356C-DC44-4A71-A385-704F03655D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26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1D551-600D-4673-A73F-F4871DF1C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976F9-998A-43C8-B5D5-A0C210C867BF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2507B-8D30-4D76-A601-345C73E8E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F6D18-FDAF-475E-8E53-6810653B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184F5-FBAF-4921-AAEB-C776B01C6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17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A5E47-5991-4922-9750-976E337A7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97703-B9D7-44EC-918D-29DBD0C728BD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8EBCD-1BBD-4169-92E7-254A200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4B129-ECF8-457D-B982-EA042ADC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CDC0A-1674-44A8-93B5-A8B1CF57F9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73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816CB3E-47C1-4A53-B408-315EB6B77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501A2-DF09-49F3-AEEB-A07137421D4F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E819E4-068E-4BCA-B463-BC9FC884F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519576-7A98-46E0-9DA8-852BA0968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451FD-8F69-43E7-8F66-B982C307D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3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E5128A0-9E7B-41FD-99B3-F66E525DC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6E5DE-BF65-490A-98B1-3978E826A0FF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97C810-A08A-43BC-ADF9-970E8A967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FFE03A-D075-41A3-B6C0-1DBDC074F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AB3AE-69A1-4515-9A57-0C927AC76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6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017E479-B7E4-4384-9F96-F2ECD490C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16ECB-6F21-436A-87F5-B2745390CC16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963CFD8-BC68-4DB7-BA61-5AA3C4719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8689456-3CE9-452E-8198-5117EE6BF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03BEF-428A-4DF7-8F10-2B75CE9B89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29B5456-6FF1-4F2E-9F31-103B79653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A9E0F-2B4F-4B45-BA79-1C8BE08224F1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0861F3D-0FD2-4D37-9B3D-576275EF4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98BE2AC-A9AC-46A8-9418-3ADD20E4C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412D7-D90B-4FE9-BA74-F553628DE0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7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3FCA1E-5055-467B-9012-602E12729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91E63-B149-4700-85B7-ED0F1FB3B366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86BE7A5-C022-435E-9F39-6C5FF19DB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E33878-247C-490E-8576-A46A058A1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51ABB-0869-49DD-86A6-AE7E39D39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7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D4FF80-60A9-4161-B4F3-4C13B0651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DCEC4-9A9F-40EC-87CF-9FC44E18921B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2EBA1DB-1804-4B64-8B0A-8EE100485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7EFB4E5-C16B-40BC-9AEA-7CB44A1B4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D504C-FA16-413A-BBB0-A7A5109E6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88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FFBD5-08A5-42D7-A60C-965C0C75C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ED2CF-8C6D-4695-93DA-549A390D272B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08388-22A7-4530-85CA-F0CCEAE5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E33C2-0EDF-454D-B9EE-58EAE1019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1F98E-D936-404C-A7AB-5B251B9232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04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70E83-12F4-450A-A6EE-F3021861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31407-8B9F-4A74-AB1E-7DC3271C97DD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25088-3249-4EF8-9B36-1C64FC107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22F0A-8FAE-4688-89FE-4382574C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5FFCF-E197-4B72-8BDB-003157EC8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37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F1011-7061-4CB4-BBC0-85B75C6ED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FB090-134F-47FA-A666-685BF351D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BAE43-7096-453A-8F7C-202D44CE4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72212-BD06-4826-9715-1EDDBA236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B0105-C4EE-4B2F-8244-5037EF70C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1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B6A21-C2BC-413D-9122-24963209D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547AC-D12B-4C4C-B3F3-3BC4BA392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F4E02-8C65-4348-9AA6-7E9FEA784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E485D-D21B-4F3A-99E5-A80834FD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D4FFF-1912-42F6-9FAC-3FF905EF4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25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60FE5-BBE4-4611-AC2C-FA1FCB21E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CB28A-2787-4743-81DD-518D7BBD5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F5AD2-07C4-46FF-817A-0E2AABD5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F5DA9-4686-462B-9572-F0ED51BB4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CC807-E987-478D-8C0A-F997316E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74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0BCE5-D254-4353-909B-489EA97C9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61927-E2A3-43BF-A29D-FFB35B9D4D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A3F19-D5C0-4238-930A-D86BDACED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43C12-D916-4413-B4F3-C568F2FC6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83D07-2939-49C7-80EC-F832F762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B62B7-4F48-4085-A247-FD7F912D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02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C0CA-19AE-4B77-A7C3-5AB8086B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B5C7D-8DE7-410F-9F34-FF0ADA322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6425E3-5C2F-4BFD-A725-EE9210F49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D1677D-6082-4069-8837-2A0BA35E3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80B02-1BCB-4F27-9088-32581D64C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95B380-CCA7-4A06-A02E-65107598D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CD21E-3DD5-4C7A-8138-F91FAF369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1582B9-97C6-4986-85B6-EC810525D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11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57E68-68B8-46FA-AB63-0E026437E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E80108-2742-4AD8-B690-2767154FA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1639B7-CED9-4814-859A-1FBE7958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793BF-D0C0-46EA-B2B4-3CC8E572C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606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80BA46-48A7-494C-B412-DEC16311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135ADA-FD72-4809-A496-C2A5BB896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A66E6-D062-4175-9798-0CE70E60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37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F1AED-6990-4A4E-A5EE-9993127A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B1730-806D-40EF-AE49-142EF7436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E10E4-6258-47A5-844B-A8C4D5570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929D5-B3A7-40EE-9CC8-DF7AB867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2B33A-230C-454B-8BA9-A39C4F9E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498CD-069F-482E-A7AC-859966B51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75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02339-50C1-476D-A641-4CF09928E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505E6F-C036-46EC-A8BB-583447854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C5FCB-D1B4-4836-B5F6-983B09BC4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E7CE7-128D-428A-BD74-61DCD6D70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2A40B-CCCA-42D4-BF24-5FF90B85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2790F-665E-45BF-9810-D589A735C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47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7DCB-55FC-401C-BAAB-5AD478A0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9692D-BC72-4231-B5F7-7C574C238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BABAE-B0DB-42D0-966A-7B998E5C3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07A9C-265A-4E25-BF3D-BC7216181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83C10-80A3-4891-9F6C-727E8AADA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42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C085B8-31C5-4952-A8DE-1B76466879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90641C-7098-453B-9AC9-A3C10E948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639BA-FB1C-4BE1-9974-3ECC20C02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6E3F7-B464-4355-9994-0FFC1F77D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E177F-FE52-44FB-ADB2-E7FF375D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65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1" y="99913"/>
            <a:ext cx="8899773" cy="9129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1087" y="206029"/>
            <a:ext cx="8737208" cy="720991"/>
          </a:xfrm>
          <a:prstGeom prst="rect">
            <a:avLst/>
          </a:prstGeom>
        </p:spPr>
        <p:txBody>
          <a:bodyPr vert="horz" lIns="81765" tIns="40883" rIns="81765" bIns="40883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87" y="1012851"/>
            <a:ext cx="8737208" cy="5257853"/>
          </a:xfrm>
          <a:prstGeom prst="rect">
            <a:avLst/>
          </a:prstGeom>
        </p:spPr>
        <p:txBody>
          <a:bodyPr vert="horz" lIns="81765" tIns="40883" rIns="81765" bIns="4088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3300" y="6356351"/>
            <a:ext cx="2057400" cy="365124"/>
          </a:xfrm>
          <a:prstGeom prst="rect">
            <a:avLst/>
          </a:prstGeom>
        </p:spPr>
        <p:txBody>
          <a:bodyPr vert="horz" lIns="81765" tIns="40883" rIns="81765" bIns="4088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1029"/>
            <a:fld id="{98983377-67BE-4D38-BE26-BBA81F93C9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102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463" y="6111529"/>
            <a:ext cx="2219672" cy="6434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1" y="6312998"/>
            <a:ext cx="1913546" cy="44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6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899425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853" indent="-224853" algn="l" defTabSz="899425" rtl="0" eaLnBrk="1" latinLnBrk="0" hangingPunct="1">
        <a:lnSpc>
          <a:spcPct val="90000"/>
        </a:lnSpc>
        <a:spcBef>
          <a:spcPts val="986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674567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24272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Calibri" panose="020F0502020204030204" pitchFamily="34" charset="0"/>
        <a:buChar char="‒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573982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23690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Calibri" panose="020F0502020204030204" pitchFamily="34" charset="0"/>
        <a:buChar char="›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473394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23103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72816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22521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9711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9425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9130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8836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8543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98250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47961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97669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Placeholder 1">
            <a:extLst>
              <a:ext uri="{FF2B5EF4-FFF2-40B4-BE49-F238E27FC236}">
                <a16:creationId xmlns:a16="http://schemas.microsoft.com/office/drawing/2014/main" id="{3A49D717-473B-4670-B5DC-F942603FC0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Text Placeholder 2">
            <a:extLst>
              <a:ext uri="{FF2B5EF4-FFF2-40B4-BE49-F238E27FC236}">
                <a16:creationId xmlns:a16="http://schemas.microsoft.com/office/drawing/2014/main" id="{6D0F5DF1-091D-4BF6-B1AA-935E2CD15C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9C653-8511-4F29-968B-1F2F378C3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smtClean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155F5729-FF91-4123-9C09-A790A4B8FD39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CC46C-5D23-49F9-BF1D-E4D7BB978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E66FC-178B-4BB1-A971-C69B25207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 smtClean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FF961DC9-B2CA-41A4-B928-E47513EF3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9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26C3F-2723-4A2C-81DD-AA9203337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5EFAF-CC9C-4133-AF19-0C4E5217D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ABA0D-62BD-429F-A4BA-A2C86C74C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03014-E5F3-49FE-BCF3-EA7F43496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38B37-69B6-4F72-80CD-5394AC0C4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80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F3EAA55B-D525-4E99-AFDC-2FDE29804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0574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DB12D3-8136-45E2-AD00-0AAA68635865}"/>
              </a:ext>
            </a:extLst>
          </p:cNvPr>
          <p:cNvSpPr txBox="1">
            <a:spLocks/>
          </p:cNvSpPr>
          <p:nvPr/>
        </p:nvSpPr>
        <p:spPr bwMode="auto">
          <a:xfrm>
            <a:off x="1066800" y="205740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lvl="0" defTabSz="685800">
              <a:defRPr/>
            </a:pPr>
            <a:r>
              <a:rPr lang="en-US" sz="3300" dirty="0">
                <a:solidFill>
                  <a:prstClr val="white">
                    <a:lumMod val="95000"/>
                  </a:prstClr>
                </a:solidFill>
              </a:rPr>
              <a:t>Diagnostic Imaging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357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D97A666E-D439-48BB-B992-B850E9DEE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394" y="8382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326DF6-0FF5-4B90-BC8C-BC82F2A02D18}"/>
              </a:ext>
            </a:extLst>
          </p:cNvPr>
          <p:cNvSpPr txBox="1">
            <a:spLocks/>
          </p:cNvSpPr>
          <p:nvPr/>
        </p:nvSpPr>
        <p:spPr bwMode="auto">
          <a:xfrm>
            <a:off x="1245394" y="83820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Virtual follow up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E71020E-B127-4693-BCF7-ED56907D9CF1}"/>
              </a:ext>
            </a:extLst>
          </p:cNvPr>
          <p:cNvSpPr txBox="1">
            <a:spLocks/>
          </p:cNvSpPr>
          <p:nvPr/>
        </p:nvSpPr>
        <p:spPr>
          <a:xfrm>
            <a:off x="172444" y="2667000"/>
            <a:ext cx="8799111" cy="1746497"/>
          </a:xfrm>
          <a:prstGeom prst="rect">
            <a:avLst/>
          </a:prstGeom>
        </p:spPr>
        <p:txBody>
          <a:bodyPr vert="horz" lIns="81765" tIns="40883" rIns="81765" bIns="40883" rtlCol="0">
            <a:noAutofit/>
          </a:bodyPr>
          <a:lstStyle>
            <a:lvl1pPr marL="224853" indent="-224853" algn="l" defTabSz="899425" rtl="0" eaLnBrk="1" latinLnBrk="0" hangingPunct="1">
              <a:lnSpc>
                <a:spcPct val="90000"/>
              </a:lnSpc>
              <a:spcBef>
                <a:spcPts val="986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4567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4272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Calibri" panose="020F0502020204030204" pitchFamily="34" charset="0"/>
              <a:buChar char="‒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73982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23690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Calibri" panose="020F0502020204030204" pitchFamily="34" charset="0"/>
              <a:buChar char="›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394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03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2816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521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5B9BD5"/>
              </a:buClr>
              <a:buNone/>
            </a:pPr>
            <a:r>
              <a:rPr lang="en-US" sz="2400" dirty="0">
                <a:solidFill>
                  <a:sysClr val="window" lastClr="FFFFFF">
                    <a:lumMod val="65000"/>
                  </a:sysClr>
                </a:solidFill>
                <a:latin typeface="Calibri"/>
              </a:rPr>
              <a:t>This feature of SoftVue is analogous to spot compression in mammography</a:t>
            </a:r>
          </a:p>
          <a:p>
            <a:pPr marL="0" indent="0" algn="ctr">
              <a:buClr>
                <a:srgbClr val="5B9BD5"/>
              </a:buClr>
              <a:buNone/>
            </a:pPr>
            <a:endParaRPr lang="en-US" sz="2400" dirty="0">
              <a:solidFill>
                <a:sysClr val="window" lastClr="FFFFFF">
                  <a:lumMod val="65000"/>
                </a:sysClr>
              </a:solidFill>
              <a:latin typeface="Calibri"/>
            </a:endParaRPr>
          </a:p>
          <a:p>
            <a:pPr marL="0" indent="0" algn="ctr">
              <a:buClr>
                <a:srgbClr val="5B9BD5"/>
              </a:buClr>
              <a:buNone/>
            </a:pPr>
            <a:r>
              <a:rPr lang="en-US" sz="2400" dirty="0">
                <a:solidFill>
                  <a:sysClr val="window" lastClr="FFFFFF">
                    <a:lumMod val="65000"/>
                  </a:sysClr>
                </a:solidFill>
                <a:latin typeface="Calibri"/>
              </a:rPr>
              <a:t>But without compression</a:t>
            </a:r>
          </a:p>
          <a:p>
            <a:pPr marL="0" indent="0" algn="ctr">
              <a:buClr>
                <a:srgbClr val="5B9BD5"/>
              </a:buClr>
              <a:buNone/>
            </a:pPr>
            <a:endParaRPr lang="en-US" sz="2400" dirty="0">
              <a:solidFill>
                <a:sysClr val="window" lastClr="FFFFFF">
                  <a:lumMod val="65000"/>
                </a:sysClr>
              </a:solidFill>
              <a:latin typeface="Calibri"/>
            </a:endParaRPr>
          </a:p>
          <a:p>
            <a:pPr marL="0" indent="0" algn="ctr">
              <a:buClr>
                <a:srgbClr val="5B9BD5"/>
              </a:buClr>
              <a:buNone/>
            </a:pPr>
            <a:r>
              <a:rPr lang="en-US" sz="2400" dirty="0">
                <a:solidFill>
                  <a:sysClr val="window" lastClr="FFFFFF">
                    <a:lumMod val="65000"/>
                  </a:sysClr>
                </a:solidFill>
                <a:latin typeface="Calibri"/>
              </a:rPr>
              <a:t>And without an additional  exam</a:t>
            </a:r>
          </a:p>
          <a:p>
            <a:pPr>
              <a:buClr>
                <a:srgbClr val="5B9BD5"/>
              </a:buClr>
            </a:pPr>
            <a:endParaRPr lang="en-US" sz="1800" dirty="0">
              <a:solidFill>
                <a:sysClr val="window" lastClr="FFFFFF">
                  <a:lumMod val="65000"/>
                </a:sys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989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D97A666E-D439-48BB-B992-B850E9DEE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394" y="8382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326DF6-0FF5-4B90-BC8C-BC82F2A02D18}"/>
              </a:ext>
            </a:extLst>
          </p:cNvPr>
          <p:cNvSpPr txBox="1">
            <a:spLocks/>
          </p:cNvSpPr>
          <p:nvPr/>
        </p:nvSpPr>
        <p:spPr bwMode="auto">
          <a:xfrm>
            <a:off x="1245394" y="83820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does it work?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E71020E-B127-4693-BCF7-ED56907D9CF1}"/>
              </a:ext>
            </a:extLst>
          </p:cNvPr>
          <p:cNvSpPr txBox="1">
            <a:spLocks/>
          </p:cNvSpPr>
          <p:nvPr/>
        </p:nvSpPr>
        <p:spPr>
          <a:xfrm>
            <a:off x="109695" y="2057400"/>
            <a:ext cx="9067800" cy="1746497"/>
          </a:xfrm>
          <a:prstGeom prst="rect">
            <a:avLst/>
          </a:prstGeom>
        </p:spPr>
        <p:txBody>
          <a:bodyPr vert="horz" lIns="81765" tIns="40883" rIns="81765" bIns="40883" rtlCol="0">
            <a:noAutofit/>
          </a:bodyPr>
          <a:lstStyle>
            <a:lvl1pPr marL="224853" indent="-224853" algn="l" defTabSz="899425" rtl="0" eaLnBrk="1" latinLnBrk="0" hangingPunct="1">
              <a:lnSpc>
                <a:spcPct val="90000"/>
              </a:lnSpc>
              <a:spcBef>
                <a:spcPts val="986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4567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4272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Calibri" panose="020F0502020204030204" pitchFamily="34" charset="0"/>
              <a:buChar char="‒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73982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23690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Calibri" panose="020F0502020204030204" pitchFamily="34" charset="0"/>
              <a:buChar char="›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394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03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2816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521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rgbClr val="5B9B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>
              <a:buClr>
                <a:schemeClr val="bg1"/>
              </a:buCl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waveform tomography, IQ improves with the number of iterations/frequencies</a:t>
            </a:r>
          </a:p>
          <a:p>
            <a:pPr marL="0" indent="0">
              <a:buClr>
                <a:schemeClr val="bg1"/>
              </a:buClr>
              <a:buNone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Pressure measurements are made early in the algorithmic process</a:t>
            </a:r>
          </a:p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Saving them would allow the reconstructions to be repeated at a later date using more computation time</a:t>
            </a:r>
          </a:p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following slides show the improvement in resolution that can be achieved</a:t>
            </a:r>
          </a:p>
          <a:p>
            <a:pPr marL="0" marR="0" lvl="0" indent="0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3291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18724DF-508F-439D-8B40-7B6623E824D7}"/>
              </a:ext>
            </a:extLst>
          </p:cNvPr>
          <p:cNvSpPr txBox="1">
            <a:spLocks/>
          </p:cNvSpPr>
          <p:nvPr/>
        </p:nvSpPr>
        <p:spPr bwMode="auto">
          <a:xfrm>
            <a:off x="1245394" y="477041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defTabSz="685800">
              <a:defRPr/>
            </a:pPr>
            <a:r>
              <a:rPr lang="en-US" sz="24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Enhanced Resolution</a:t>
            </a:r>
          </a:p>
          <a:p>
            <a:pPr defTabSz="685800">
              <a:defRPr/>
            </a:pPr>
            <a:r>
              <a:rPr lang="en-US" sz="18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Fatty breast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FC571DD-5038-467D-B166-F927672FD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9458" y="4572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defTabSz="685800" eaLnBrk="1" hangingPunct="1"/>
            <a:endParaRPr lang="en-US" sz="2400" b="0" kern="0" dirty="0">
              <a:solidFill>
                <a:srgbClr val="FFFFFF">
                  <a:lumMod val="50000"/>
                </a:srgbClr>
              </a:solidFill>
              <a:effectLst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112FB8-8A9D-445D-9BE6-75E1BC54F4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1752600"/>
            <a:ext cx="4267200" cy="4267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A62733-E07F-4FF3-9307-AF2E272C91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8200" y="1752600"/>
            <a:ext cx="4511040" cy="4267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EFD17A-A0C9-49B3-B418-6B91C4B1A637}"/>
              </a:ext>
            </a:extLst>
          </p:cNvPr>
          <p:cNvSpPr txBox="1"/>
          <p:nvPr/>
        </p:nvSpPr>
        <p:spPr>
          <a:xfrm>
            <a:off x="801722" y="6183077"/>
            <a:ext cx="2816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Image from screening mode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1027F1-24A9-416D-91E6-622A7DF87E29}"/>
              </a:ext>
            </a:extLst>
          </p:cNvPr>
          <p:cNvSpPr txBox="1"/>
          <p:nvPr/>
        </p:nvSpPr>
        <p:spPr>
          <a:xfrm>
            <a:off x="5410200" y="6216134"/>
            <a:ext cx="295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Image from diagnostic mode</a:t>
            </a:r>
          </a:p>
        </p:txBody>
      </p:sp>
    </p:spTree>
    <p:extLst>
      <p:ext uri="{BB962C8B-B14F-4D97-AF65-F5344CB8AC3E}">
        <p14:creationId xmlns:p14="http://schemas.microsoft.com/office/powerpoint/2010/main" val="356587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1D6DDA1-2D40-4ACD-8B3E-7AF114976E33}"/>
              </a:ext>
            </a:extLst>
          </p:cNvPr>
          <p:cNvSpPr txBox="1">
            <a:spLocks/>
          </p:cNvSpPr>
          <p:nvPr/>
        </p:nvSpPr>
        <p:spPr bwMode="auto">
          <a:xfrm>
            <a:off x="1061480" y="45720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defTabSz="685800">
              <a:defRPr/>
            </a:pPr>
            <a:r>
              <a:rPr lang="en-US" sz="24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Enhanced Resolution</a:t>
            </a:r>
          </a:p>
          <a:p>
            <a:pPr defTabSz="685800">
              <a:defRPr/>
            </a:pPr>
            <a:r>
              <a:rPr lang="en-US" sz="18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Dense breast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1AC11C5-2521-4629-AB6C-83B8932A8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480" y="4572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defTabSz="685800" eaLnBrk="1" hangingPunct="1"/>
            <a:endParaRPr lang="en-US" sz="2400" b="0" kern="0" dirty="0">
              <a:solidFill>
                <a:srgbClr val="FFFFFF">
                  <a:lumMod val="50000"/>
                </a:srgbClr>
              </a:solidFill>
              <a:effectLst/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575DDB-2B4B-441E-BAB7-CDFE821F4F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526694"/>
            <a:ext cx="4315402" cy="4635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1995F9-CD59-48F1-9526-54E0566533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45697"/>
            <a:ext cx="4303986" cy="46350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030319-BF5D-419B-8F53-E64F5625A716}"/>
              </a:ext>
            </a:extLst>
          </p:cNvPr>
          <p:cNvSpPr txBox="1"/>
          <p:nvPr/>
        </p:nvSpPr>
        <p:spPr>
          <a:xfrm>
            <a:off x="719206" y="6303211"/>
            <a:ext cx="2816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Image from screening mode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049FE-BDC5-44B5-B8A9-2089F08F54B4}"/>
              </a:ext>
            </a:extLst>
          </p:cNvPr>
          <p:cNvSpPr txBox="1"/>
          <p:nvPr/>
        </p:nvSpPr>
        <p:spPr>
          <a:xfrm>
            <a:off x="5327684" y="6336268"/>
            <a:ext cx="295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Image from diagnostic mode</a:t>
            </a:r>
          </a:p>
        </p:txBody>
      </p:sp>
    </p:spTree>
    <p:extLst>
      <p:ext uri="{BB962C8B-B14F-4D97-AF65-F5344CB8AC3E}">
        <p14:creationId xmlns:p14="http://schemas.microsoft.com/office/powerpoint/2010/main" val="121183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4FCA59E-4E86-4FE8-B89E-532F3A15396A}"/>
              </a:ext>
            </a:extLst>
          </p:cNvPr>
          <p:cNvSpPr txBox="1">
            <a:spLocks/>
          </p:cNvSpPr>
          <p:nvPr/>
        </p:nvSpPr>
        <p:spPr bwMode="auto">
          <a:xfrm>
            <a:off x="1143000" y="30480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defTabSz="685800">
              <a:defRPr/>
            </a:pPr>
            <a:r>
              <a:rPr lang="en-US" sz="24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visualization of cancer</a:t>
            </a:r>
            <a:endParaRPr lang="en-US" sz="1800" dirty="0">
              <a:solidFill>
                <a:sysClr val="window" lastClr="FFFFFF">
                  <a:lumMod val="50000"/>
                </a:sys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FD8DE43-B243-4203-AB49-AA5FCEFF5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defTabSz="685800" eaLnBrk="1" hangingPunct="1"/>
            <a:endParaRPr lang="en-US" sz="2400" b="0" kern="0" dirty="0">
              <a:solidFill>
                <a:srgbClr val="FFFFFF">
                  <a:lumMod val="50000"/>
                </a:srgbClr>
              </a:solidFill>
              <a:effectLst/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47D333-1F8E-40C7-8F0D-11D8A02936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828800"/>
            <a:ext cx="4166886" cy="457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02636F-BD89-4352-AC63-C35A8CB6B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828800"/>
            <a:ext cx="4166887" cy="457200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DD25978B-603B-4388-9059-491C59410801}"/>
              </a:ext>
            </a:extLst>
          </p:cNvPr>
          <p:cNvSpPr/>
          <p:nvPr/>
        </p:nvSpPr>
        <p:spPr>
          <a:xfrm rot="18084715">
            <a:off x="1284870" y="4644884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97CBAE0-A46B-468B-B471-5F3EEF1AEDB0}"/>
              </a:ext>
            </a:extLst>
          </p:cNvPr>
          <p:cNvSpPr/>
          <p:nvPr/>
        </p:nvSpPr>
        <p:spPr>
          <a:xfrm rot="18084715">
            <a:off x="5780668" y="4644883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889443-DE34-4DB6-9AA4-52E60B385CC2}"/>
              </a:ext>
            </a:extLst>
          </p:cNvPr>
          <p:cNvSpPr txBox="1"/>
          <p:nvPr/>
        </p:nvSpPr>
        <p:spPr>
          <a:xfrm>
            <a:off x="365996" y="5437252"/>
            <a:ext cx="1617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Possible cancer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078B411-704E-4B51-939A-5989B7B7F8DD}"/>
              </a:ext>
            </a:extLst>
          </p:cNvPr>
          <p:cNvSpPr/>
          <p:nvPr/>
        </p:nvSpPr>
        <p:spPr>
          <a:xfrm rot="21289276">
            <a:off x="5430074" y="3339875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371E5BB-D0CF-4758-913E-98675231AC38}"/>
              </a:ext>
            </a:extLst>
          </p:cNvPr>
          <p:cNvSpPr/>
          <p:nvPr/>
        </p:nvSpPr>
        <p:spPr>
          <a:xfrm rot="18084715">
            <a:off x="6571352" y="5235199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A09781E-CF1D-48E8-B712-AA1A8C9B4574}"/>
              </a:ext>
            </a:extLst>
          </p:cNvPr>
          <p:cNvSpPr/>
          <p:nvPr/>
        </p:nvSpPr>
        <p:spPr>
          <a:xfrm rot="14564269">
            <a:off x="7523112" y="3707623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234642-16FE-4A7F-96AD-E253D1768650}"/>
              </a:ext>
            </a:extLst>
          </p:cNvPr>
          <p:cNvSpPr txBox="1"/>
          <p:nvPr/>
        </p:nvSpPr>
        <p:spPr>
          <a:xfrm>
            <a:off x="4648200" y="5425840"/>
            <a:ext cx="2773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Cancer confirmed by clear </a:t>
            </a:r>
          </a:p>
          <a:p>
            <a:r>
              <a:rPr lang="en-US" dirty="0">
                <a:solidFill>
                  <a:schemeClr val="bg1"/>
                </a:solidFill>
              </a:rPr>
              <a:t>visualization of spiculations</a:t>
            </a:r>
          </a:p>
        </p:txBody>
      </p:sp>
    </p:spTree>
    <p:extLst>
      <p:ext uri="{BB962C8B-B14F-4D97-AF65-F5344CB8AC3E}">
        <p14:creationId xmlns:p14="http://schemas.microsoft.com/office/powerpoint/2010/main" val="85716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/>
      <p:bldP spid="11" grpId="0" animBg="1"/>
      <p:bldP spid="12" grpId="0" animBg="1"/>
      <p:bldP spid="13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2A56F8-3D12-497F-BE58-8196FE506BF1}"/>
              </a:ext>
            </a:extLst>
          </p:cNvPr>
          <p:cNvSpPr txBox="1">
            <a:spLocks/>
          </p:cNvSpPr>
          <p:nvPr/>
        </p:nvSpPr>
        <p:spPr bwMode="auto">
          <a:xfrm>
            <a:off x="1016662" y="38353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defTabSz="685800">
              <a:defRPr/>
            </a:pPr>
            <a:r>
              <a:rPr lang="en-US" sz="24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sz="1800" dirty="0">
              <a:solidFill>
                <a:sysClr val="window" lastClr="FFFFFF">
                  <a:lumMod val="50000"/>
                </a:sys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E74BEE0-5789-4659-A953-CBF9CBEA8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94362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defTabSz="685800" eaLnBrk="1" hangingPunct="1"/>
            <a:endParaRPr lang="en-US" sz="2400" b="0" kern="0" dirty="0">
              <a:solidFill>
                <a:srgbClr val="FFFFFF">
                  <a:lumMod val="50000"/>
                </a:srgbClr>
              </a:solidFill>
              <a:effectLst/>
              <a:latin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83377-67BE-4D38-BE26-BBA81F93C9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6200" y="2057400"/>
            <a:ext cx="8991600" cy="1746497"/>
          </a:xfrm>
        </p:spPr>
        <p:txBody>
          <a:bodyPr/>
          <a:lstStyle/>
          <a:p>
            <a:pPr lvl="1">
              <a:buClr>
                <a:schemeClr val="bg1"/>
              </a:buClr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PoC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demonstrates that  higher resolution, higher IQ images can be generated after the fact.</a:t>
            </a:r>
          </a:p>
          <a:p>
            <a:pPr lvl="1">
              <a:buClr>
                <a:schemeClr val="bg1"/>
              </a:buClr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In dense breasts (BIRADS d), resolution in sound speed is improved by about a factor 2. </a:t>
            </a:r>
          </a:p>
          <a:p>
            <a:pPr lvl="1">
              <a:buClr>
                <a:schemeClr val="bg1"/>
              </a:buClr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No return visit required – follow up imaging is performed offline</a:t>
            </a:r>
          </a:p>
          <a:p>
            <a:pPr lvl="1">
              <a:buClr>
                <a:schemeClr val="bg1"/>
              </a:buClr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Virtual diagnostic imaging is feasible </a:t>
            </a:r>
          </a:p>
        </p:txBody>
      </p:sp>
    </p:spTree>
    <p:extLst>
      <p:ext uri="{BB962C8B-B14F-4D97-AF65-F5344CB8AC3E}">
        <p14:creationId xmlns:p14="http://schemas.microsoft.com/office/powerpoint/2010/main" val="330946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64548</TotalTime>
  <Words>171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15_Office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Forchette</dc:creator>
  <cp:lastModifiedBy>Neb Duric</cp:lastModifiedBy>
  <cp:revision>342</cp:revision>
  <cp:lastPrinted>2016-06-20T15:36:43Z</cp:lastPrinted>
  <dcterms:created xsi:type="dcterms:W3CDTF">2014-09-12T10:04:04Z</dcterms:created>
  <dcterms:modified xsi:type="dcterms:W3CDTF">2020-06-29T20:06:47Z</dcterms:modified>
</cp:coreProperties>
</file>