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slideLayouts/slideLayout2.xml" ContentType="application/vnd.openxmlformats-officedocument.presentationml.slideLayout+xml"/>
  <Override PartName="/ppt/theme/theme3.xml" ContentType="application/vnd.openxmlformats-officedocument.theme+xml"/>
  <Override PartName="/ppt/slideLayouts/slideLayout3.xml" ContentType="application/vnd.openxmlformats-officedocument.presentationml.slideLayout+xml"/>
  <Override PartName="/ppt/theme/theme4.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6" r:id="rId3"/>
    <p:sldMasterId id="2147483672" r:id="rId4"/>
    <p:sldMasterId id="2147483674" r:id="rId5"/>
  </p:sldMasterIdLst>
  <p:notesMasterIdLst>
    <p:notesMasterId r:id="rId11"/>
  </p:notesMasterIdLst>
  <p:sldIdLst>
    <p:sldId id="1177" r:id="rId6"/>
    <p:sldId id="1170" r:id="rId7"/>
    <p:sldId id="1173" r:id="rId8"/>
    <p:sldId id="1187" r:id="rId9"/>
    <p:sldId id="118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A8"/>
    <a:srgbClr val="C86B38"/>
    <a:srgbClr val="F2B2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80EE0D-0F18-4777-BBA0-93D7A4B40F11}" v="634" dt="2020-06-10T17:42:47.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8" y="5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b Duric" userId="65215127-ed8e-406f-9ed7-b2586f8cc247" providerId="ADAL" clId="{8680EE0D-0F18-4777-BBA0-93D7A4B40F11}"/>
    <pc:docChg chg="undo custSel modSld modShowInfo">
      <pc:chgData name="Neb Duric" userId="65215127-ed8e-406f-9ed7-b2586f8cc247" providerId="ADAL" clId="{8680EE0D-0F18-4777-BBA0-93D7A4B40F11}" dt="2020-06-10T17:42:47.285" v="856"/>
      <pc:docMkLst>
        <pc:docMk/>
      </pc:docMkLst>
      <pc:sldChg chg="addSp modSp mod modTransition">
        <pc:chgData name="Neb Duric" userId="65215127-ed8e-406f-9ed7-b2586f8cc247" providerId="ADAL" clId="{8680EE0D-0F18-4777-BBA0-93D7A4B40F11}" dt="2020-06-10T17:42:47.285" v="856"/>
        <pc:sldMkLst>
          <pc:docMk/>
          <pc:sldMk cId="649955777" sldId="1170"/>
        </pc:sldMkLst>
        <pc:spChg chg="mod ord">
          <ac:chgData name="Neb Duric" userId="65215127-ed8e-406f-9ed7-b2586f8cc247" providerId="ADAL" clId="{8680EE0D-0F18-4777-BBA0-93D7A4B40F11}" dt="2020-06-10T17:10:35.019" v="586" actId="1035"/>
          <ac:spMkLst>
            <pc:docMk/>
            <pc:sldMk cId="649955777" sldId="1170"/>
            <ac:spMk id="6" creationId="{26189D65-92BF-4528-9A41-54112B6F41D7}"/>
          </ac:spMkLst>
        </pc:spChg>
        <pc:spChg chg="mod">
          <ac:chgData name="Neb Duric" userId="65215127-ed8e-406f-9ed7-b2586f8cc247" providerId="ADAL" clId="{8680EE0D-0F18-4777-BBA0-93D7A4B40F11}" dt="2020-06-10T16:22:39.024" v="12" actId="20577"/>
          <ac:spMkLst>
            <pc:docMk/>
            <pc:sldMk cId="649955777" sldId="1170"/>
            <ac:spMk id="8" creationId="{A5F27909-D97B-4D2C-98D5-8BD46BBD4D36}"/>
          </ac:spMkLst>
        </pc:spChg>
        <pc:picChg chg="add mod ord">
          <ac:chgData name="Neb Duric" userId="65215127-ed8e-406f-9ed7-b2586f8cc247" providerId="ADAL" clId="{8680EE0D-0F18-4777-BBA0-93D7A4B40F11}" dt="2020-06-10T17:10:35.019" v="586" actId="1035"/>
          <ac:picMkLst>
            <pc:docMk/>
            <pc:sldMk cId="649955777" sldId="1170"/>
            <ac:picMk id="2" creationId="{A80006A3-89F0-402B-8093-3DB00E8EAEA8}"/>
          </ac:picMkLst>
        </pc:picChg>
      </pc:sldChg>
      <pc:sldChg chg="modSp mod modTransition modAnim">
        <pc:chgData name="Neb Duric" userId="65215127-ed8e-406f-9ed7-b2586f8cc247" providerId="ADAL" clId="{8680EE0D-0F18-4777-BBA0-93D7A4B40F11}" dt="2020-06-10T17:42:47.285" v="856"/>
        <pc:sldMkLst>
          <pc:docMk/>
          <pc:sldMk cId="2497362234" sldId="1173"/>
        </pc:sldMkLst>
        <pc:spChg chg="mod">
          <ac:chgData name="Neb Duric" userId="65215127-ed8e-406f-9ed7-b2586f8cc247" providerId="ADAL" clId="{8680EE0D-0F18-4777-BBA0-93D7A4B40F11}" dt="2020-06-10T17:22:52.186" v="659" actId="1035"/>
          <ac:spMkLst>
            <pc:docMk/>
            <pc:sldMk cId="2497362234" sldId="1173"/>
            <ac:spMk id="15" creationId="{00000000-0000-0000-0000-000000000000}"/>
          </ac:spMkLst>
        </pc:spChg>
        <pc:spChg chg="mod">
          <ac:chgData name="Neb Duric" userId="65215127-ed8e-406f-9ed7-b2586f8cc247" providerId="ADAL" clId="{8680EE0D-0F18-4777-BBA0-93D7A4B40F11}" dt="2020-06-10T17:23:12.508" v="660" actId="1076"/>
          <ac:spMkLst>
            <pc:docMk/>
            <pc:sldMk cId="2497362234" sldId="1173"/>
            <ac:spMk id="78849" creationId="{00000000-0000-0000-0000-000000000000}"/>
          </ac:spMkLst>
        </pc:spChg>
      </pc:sldChg>
      <pc:sldChg chg="modSp mod modTransition modAnim">
        <pc:chgData name="Neb Duric" userId="65215127-ed8e-406f-9ed7-b2586f8cc247" providerId="ADAL" clId="{8680EE0D-0F18-4777-BBA0-93D7A4B40F11}" dt="2020-06-10T17:42:47.285" v="856"/>
        <pc:sldMkLst>
          <pc:docMk/>
          <pc:sldMk cId="2569810536" sldId="1177"/>
        </pc:sldMkLst>
        <pc:spChg chg="mod">
          <ac:chgData name="Neb Duric" userId="65215127-ed8e-406f-9ed7-b2586f8cc247" providerId="ADAL" clId="{8680EE0D-0F18-4777-BBA0-93D7A4B40F11}" dt="2020-06-10T17:10:09.702" v="576" actId="167"/>
          <ac:spMkLst>
            <pc:docMk/>
            <pc:sldMk cId="2569810536" sldId="1177"/>
            <ac:spMk id="2" creationId="{CA83E00D-1B39-4A04-8170-28452B0E8DB9}"/>
          </ac:spMkLst>
        </pc:spChg>
        <pc:spChg chg="ord">
          <ac:chgData name="Neb Duric" userId="65215127-ed8e-406f-9ed7-b2586f8cc247" providerId="ADAL" clId="{8680EE0D-0F18-4777-BBA0-93D7A4B40F11}" dt="2020-06-10T17:09:56.382" v="574" actId="167"/>
          <ac:spMkLst>
            <pc:docMk/>
            <pc:sldMk cId="2569810536" sldId="1177"/>
            <ac:spMk id="5" creationId="{CDF327AE-789F-40CA-9B2B-392A235D96D5}"/>
          </ac:spMkLst>
        </pc:spChg>
      </pc:sldChg>
      <pc:sldChg chg="addSp delSp modSp mod modTransition delAnim modAnim">
        <pc:chgData name="Neb Duric" userId="65215127-ed8e-406f-9ed7-b2586f8cc247" providerId="ADAL" clId="{8680EE0D-0F18-4777-BBA0-93D7A4B40F11}" dt="2020-06-10T17:42:47.285" v="856"/>
        <pc:sldMkLst>
          <pc:docMk/>
          <pc:sldMk cId="3762915258" sldId="1187"/>
        </pc:sldMkLst>
        <pc:spChg chg="add mod">
          <ac:chgData name="Neb Duric" userId="65215127-ed8e-406f-9ed7-b2586f8cc247" providerId="ADAL" clId="{8680EE0D-0F18-4777-BBA0-93D7A4B40F11}" dt="2020-06-10T16:32:29.605" v="182" actId="1037"/>
          <ac:spMkLst>
            <pc:docMk/>
            <pc:sldMk cId="3762915258" sldId="1187"/>
            <ac:spMk id="5" creationId="{40F80BA1-EF08-4336-A2B9-66B268F44D62}"/>
          </ac:spMkLst>
        </pc:spChg>
        <pc:spChg chg="add mod">
          <ac:chgData name="Neb Duric" userId="65215127-ed8e-406f-9ed7-b2586f8cc247" providerId="ADAL" clId="{8680EE0D-0F18-4777-BBA0-93D7A4B40F11}" dt="2020-06-10T16:32:29.605" v="182" actId="1037"/>
          <ac:spMkLst>
            <pc:docMk/>
            <pc:sldMk cId="3762915258" sldId="1187"/>
            <ac:spMk id="6" creationId="{372E2F43-E33B-4033-BEC8-CF2900B1A5DB}"/>
          </ac:spMkLst>
        </pc:spChg>
        <pc:spChg chg="mod topLvl">
          <ac:chgData name="Neb Duric" userId="65215127-ed8e-406f-9ed7-b2586f8cc247" providerId="ADAL" clId="{8680EE0D-0F18-4777-BBA0-93D7A4B40F11}" dt="2020-06-10T17:18:33.156" v="632" actId="164"/>
          <ac:spMkLst>
            <pc:docMk/>
            <pc:sldMk cId="3762915258" sldId="1187"/>
            <ac:spMk id="12" creationId="{F83B48A2-3159-42CD-BFAD-50BD87533AD6}"/>
          </ac:spMkLst>
        </pc:spChg>
        <pc:spChg chg="add mod">
          <ac:chgData name="Neb Duric" userId="65215127-ed8e-406f-9ed7-b2586f8cc247" providerId="ADAL" clId="{8680EE0D-0F18-4777-BBA0-93D7A4B40F11}" dt="2020-06-10T16:32:29.605" v="182" actId="1037"/>
          <ac:spMkLst>
            <pc:docMk/>
            <pc:sldMk cId="3762915258" sldId="1187"/>
            <ac:spMk id="19" creationId="{B4D134D7-1BA0-48A2-9B29-240E6435BC08}"/>
          </ac:spMkLst>
        </pc:spChg>
        <pc:spChg chg="add mod">
          <ac:chgData name="Neb Duric" userId="65215127-ed8e-406f-9ed7-b2586f8cc247" providerId="ADAL" clId="{8680EE0D-0F18-4777-BBA0-93D7A4B40F11}" dt="2020-06-10T16:32:29.605" v="182" actId="1037"/>
          <ac:spMkLst>
            <pc:docMk/>
            <pc:sldMk cId="3762915258" sldId="1187"/>
            <ac:spMk id="21" creationId="{F61EA56B-F62E-4B55-9756-F30FD1386D13}"/>
          </ac:spMkLst>
        </pc:spChg>
        <pc:spChg chg="add mod">
          <ac:chgData name="Neb Duric" userId="65215127-ed8e-406f-9ed7-b2586f8cc247" providerId="ADAL" clId="{8680EE0D-0F18-4777-BBA0-93D7A4B40F11}" dt="2020-06-10T16:32:29.605" v="182" actId="1037"/>
          <ac:spMkLst>
            <pc:docMk/>
            <pc:sldMk cId="3762915258" sldId="1187"/>
            <ac:spMk id="23" creationId="{DBA9D770-C243-4B5E-9C26-53331F24F9A3}"/>
          </ac:spMkLst>
        </pc:spChg>
        <pc:spChg chg="add mod">
          <ac:chgData name="Neb Duric" userId="65215127-ed8e-406f-9ed7-b2586f8cc247" providerId="ADAL" clId="{8680EE0D-0F18-4777-BBA0-93D7A4B40F11}" dt="2020-06-10T16:32:29.605" v="182" actId="1037"/>
          <ac:spMkLst>
            <pc:docMk/>
            <pc:sldMk cId="3762915258" sldId="1187"/>
            <ac:spMk id="24" creationId="{B453D20E-A777-4CA2-9C63-BFDF45F9CBA5}"/>
          </ac:spMkLst>
        </pc:spChg>
        <pc:spChg chg="add mod ord topLvl">
          <ac:chgData name="Neb Duric" userId="65215127-ed8e-406f-9ed7-b2586f8cc247" providerId="ADAL" clId="{8680EE0D-0F18-4777-BBA0-93D7A4B40F11}" dt="2020-06-10T17:18:33.156" v="632" actId="164"/>
          <ac:spMkLst>
            <pc:docMk/>
            <pc:sldMk cId="3762915258" sldId="1187"/>
            <ac:spMk id="25" creationId="{80FEA2ED-B944-4A1F-B51D-808346E7A34C}"/>
          </ac:spMkLst>
        </pc:spChg>
        <pc:grpChg chg="add del mod">
          <ac:chgData name="Neb Duric" userId="65215127-ed8e-406f-9ed7-b2586f8cc247" providerId="ADAL" clId="{8680EE0D-0F18-4777-BBA0-93D7A4B40F11}" dt="2020-06-10T17:18:00.997" v="628" actId="165"/>
          <ac:grpSpMkLst>
            <pc:docMk/>
            <pc:sldMk cId="3762915258" sldId="1187"/>
            <ac:grpSpMk id="8" creationId="{813D6926-CE2B-4A19-B341-2D90643C6452}"/>
          </ac:grpSpMkLst>
        </pc:grpChg>
        <pc:grpChg chg="add mod">
          <ac:chgData name="Neb Duric" userId="65215127-ed8e-406f-9ed7-b2586f8cc247" providerId="ADAL" clId="{8680EE0D-0F18-4777-BBA0-93D7A4B40F11}" dt="2020-06-10T17:18:33.156" v="632" actId="164"/>
          <ac:grpSpMkLst>
            <pc:docMk/>
            <pc:sldMk cId="3762915258" sldId="1187"/>
            <ac:grpSpMk id="9" creationId="{1FE68D9C-3C22-4F7F-9A39-4EC9A64FD319}"/>
          </ac:grpSpMkLst>
        </pc:grpChg>
        <pc:graphicFrameChg chg="mod modGraphic">
          <ac:chgData name="Neb Duric" userId="65215127-ed8e-406f-9ed7-b2586f8cc247" providerId="ADAL" clId="{8680EE0D-0F18-4777-BBA0-93D7A4B40F11}" dt="2020-06-10T16:50:53.887" v="414" actId="20577"/>
          <ac:graphicFrameMkLst>
            <pc:docMk/>
            <pc:sldMk cId="3762915258" sldId="1187"/>
            <ac:graphicFrameMk id="14" creationId="{0B294596-4F34-4E00-918D-23FAFF417810}"/>
          </ac:graphicFrameMkLst>
        </pc:graphicFrameChg>
        <pc:picChg chg="mod modCrop">
          <ac:chgData name="Neb Duric" userId="65215127-ed8e-406f-9ed7-b2586f8cc247" providerId="ADAL" clId="{8680EE0D-0F18-4777-BBA0-93D7A4B40F11}" dt="2020-06-10T16:32:29.605" v="182" actId="1037"/>
          <ac:picMkLst>
            <pc:docMk/>
            <pc:sldMk cId="3762915258" sldId="1187"/>
            <ac:picMk id="2" creationId="{F32DFABC-CDA7-44FF-8E91-5502F635F8A3}"/>
          </ac:picMkLst>
        </pc:picChg>
        <pc:picChg chg="del mod">
          <ac:chgData name="Neb Duric" userId="65215127-ed8e-406f-9ed7-b2586f8cc247" providerId="ADAL" clId="{8680EE0D-0F18-4777-BBA0-93D7A4B40F11}" dt="2020-06-10T16:50:20.531" v="407" actId="478"/>
          <ac:picMkLst>
            <pc:docMk/>
            <pc:sldMk cId="3762915258" sldId="1187"/>
            <ac:picMk id="3" creationId="{D1B059D9-7B1C-492E-B9F0-4EBCC466B7C0}"/>
          </ac:picMkLst>
        </pc:picChg>
        <pc:picChg chg="add del">
          <ac:chgData name="Neb Duric" userId="65215127-ed8e-406f-9ed7-b2586f8cc247" providerId="ADAL" clId="{8680EE0D-0F18-4777-BBA0-93D7A4B40F11}" dt="2020-06-10T16:26:32.384" v="69"/>
          <ac:picMkLst>
            <pc:docMk/>
            <pc:sldMk cId="3762915258" sldId="1187"/>
            <ac:picMk id="7" creationId="{5CE068AC-8F94-4077-977D-40AC2DBD0C00}"/>
          </ac:picMkLst>
        </pc:picChg>
      </pc:sldChg>
      <pc:sldChg chg="addSp modSp mod modTransition modAnim">
        <pc:chgData name="Neb Duric" userId="65215127-ed8e-406f-9ed7-b2586f8cc247" providerId="ADAL" clId="{8680EE0D-0F18-4777-BBA0-93D7A4B40F11}" dt="2020-06-10T17:42:47.285" v="856"/>
        <pc:sldMkLst>
          <pc:docMk/>
          <pc:sldMk cId="2104489638" sldId="1188"/>
        </pc:sldMkLst>
        <pc:spChg chg="mod">
          <ac:chgData name="Neb Duric" userId="65215127-ed8e-406f-9ed7-b2586f8cc247" providerId="ADAL" clId="{8680EE0D-0F18-4777-BBA0-93D7A4B40F11}" dt="2020-06-10T17:09:42.939" v="573" actId="167"/>
          <ac:spMkLst>
            <pc:docMk/>
            <pc:sldMk cId="2104489638" sldId="1188"/>
            <ac:spMk id="8" creationId="{E8C3D2ED-6C86-49F3-A0BC-9FCCE86A12FB}"/>
          </ac:spMkLst>
        </pc:spChg>
        <pc:spChg chg="mod ord">
          <ac:chgData name="Neb Duric" userId="65215127-ed8e-406f-9ed7-b2586f8cc247" providerId="ADAL" clId="{8680EE0D-0F18-4777-BBA0-93D7A4B40F11}" dt="2020-06-10T17:09:30.182" v="571" actId="167"/>
          <ac:spMkLst>
            <pc:docMk/>
            <pc:sldMk cId="2104489638" sldId="1188"/>
            <ac:spMk id="9" creationId="{B314F275-7792-4569-80DF-1D11644F447C}"/>
          </ac:spMkLst>
        </pc:spChg>
        <pc:grpChg chg="add mod">
          <ac:chgData name="Neb Duric" userId="65215127-ed8e-406f-9ed7-b2586f8cc247" providerId="ADAL" clId="{8680EE0D-0F18-4777-BBA0-93D7A4B40F11}" dt="2020-06-10T17:09:25.684" v="570" actId="167"/>
          <ac:grpSpMkLst>
            <pc:docMk/>
            <pc:sldMk cId="2104489638" sldId="1188"/>
            <ac:grpSpMk id="2" creationId="{72BBC8EA-3717-42B4-BC1B-F42CE87C9F49}"/>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28ADC-EA69-421C-9F92-1EF14F1F4017}" type="datetimeFigureOut">
              <a:rPr lang="en-US" smtClean="0"/>
              <a:t>6/9/2020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07D83-4B4B-4705-9E46-444D047E669B}" type="slidenum">
              <a:rPr lang="en-US" smtClean="0"/>
              <a:t>‹#›</a:t>
            </a:fld>
            <a:endParaRPr lang="en-US"/>
          </a:p>
        </p:txBody>
      </p:sp>
    </p:spTree>
    <p:extLst>
      <p:ext uri="{BB962C8B-B14F-4D97-AF65-F5344CB8AC3E}">
        <p14:creationId xmlns:p14="http://schemas.microsoft.com/office/powerpoint/2010/main" val="3044102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woman’s risk of developing cancer increases with increasing breast density. We present evidence that shows that SoftVue is more accurate in predicting risk compared to mammography.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431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a:t>The gold standard for computerized breast density measurements is the Volpara system which estimates percent breast density from mammograms.  The limitation of Volpara is that it cannot quantify breast density, only measure the percent of the mammogram that is occupied by dense tissue where dense tissue is defined by a threshold and therefore does not take into account the variation in density of the dense tissue itself. SoftVue, on the other hand, measures such variations and quantifies them. The final density number is provided as an absolute number using the speed of sound measurement, which is unique to SoftVue.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790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13" tIns="46507" rIns="93013" bIns="46507" anchor="b"/>
          <a:lstStyle/>
          <a:p>
            <a:pPr marL="0" marR="0" lvl="0" indent="0" algn="r" defTabSz="966788" rtl="0" eaLnBrk="1" fontAlgn="base" latinLnBrk="0" hangingPunct="1">
              <a:lnSpc>
                <a:spcPct val="100000"/>
              </a:lnSpc>
              <a:spcBef>
                <a:spcPct val="0"/>
              </a:spcBef>
              <a:spcAft>
                <a:spcPct val="0"/>
              </a:spcAft>
              <a:buClrTx/>
              <a:buSzTx/>
              <a:buFontTx/>
              <a:buNone/>
              <a:tabLst/>
              <a:defRPr/>
            </a:pPr>
            <a:fld id="{A5A598F5-077F-4D61-819E-7463EB036654}" type="slidenum">
              <a:rPr kumimoji="0" lang="en-US" sz="1300" b="1" i="0" u="none" strike="noStrike" kern="1200" cap="none" spc="0" normalizeH="0" baseline="0" noProof="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3</a:t>
            </a:fld>
            <a:endParaRPr kumimoji="0" lang="en-US" sz="1300" b="1" i="0" u="none" strike="noStrike" kern="1200" cap="none" spc="0" normalizeH="0" baseline="0" noProof="0">
              <a:ln>
                <a:noFill/>
              </a:ln>
              <a:solidFill>
                <a:srgbClr val="000000"/>
              </a:solidFill>
              <a:effectLst/>
              <a:uLnTx/>
              <a:uFillTx/>
              <a:latin typeface="Arial" charset="0"/>
              <a:ea typeface="+mn-ea"/>
              <a:cs typeface="+mn-cs"/>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5" name="Rectangle 3"/>
          <p:cNvSpPr>
            <a:spLocks noGrp="1" noChangeArrowheads="1"/>
          </p:cNvSpPr>
          <p:nvPr>
            <p:ph type="body" idx="1"/>
          </p:nvPr>
        </p:nvSpPr>
        <p:spPr bwMode="auto">
          <a:xfrm>
            <a:off x="698500" y="4410075"/>
            <a:ext cx="5600700" cy="4178300"/>
          </a:xfrm>
          <a:noFill/>
        </p:spPr>
        <p:txBody>
          <a:bodyPr wrap="square" numCol="1" anchor="t" anchorCtr="0" compatLnSpc="1">
            <a:prstTxWarp prst="textNoShape">
              <a:avLst/>
            </a:prstTxWarp>
          </a:bodyPr>
          <a:lstStyle/>
          <a:p>
            <a:pPr eaLnBrk="1" hangingPunct="1"/>
            <a:r>
              <a:rPr lang="en-US">
                <a:latin typeface="Arial" charset="0"/>
              </a:rPr>
              <a:t>Mammography is the gold standard for measuring breast density As shown on left side of the slide. Increasing density from left to right. Many studies have shown that that risk increases strongly with density. But such measurements are limited because mammography is not a quantitative measurement it consists of 2D projections and arbitrary thresholds are needed to isolate dense tissue from fat. The technique of ultrasound tomography renders images that are volumetric, quantitative and do not require arbitrary thresholding. In this study we test the association of speed of sound with breast cancer risk to determine if these potential advantages translate into a better marker for breast cancer risk.  Summary: Mammographic percent density vs volume averaged sound speed. </a:t>
            </a:r>
          </a:p>
          <a:p>
            <a:pPr eaLnBrk="1" hangingPunct="1"/>
            <a:endParaRPr lang="en-US">
              <a:latin typeface="Arial" charset="0"/>
            </a:endParaRPr>
          </a:p>
        </p:txBody>
      </p:sp>
    </p:spTree>
    <p:extLst>
      <p:ext uri="{BB962C8B-B14F-4D97-AF65-F5344CB8AC3E}">
        <p14:creationId xmlns:p14="http://schemas.microsoft.com/office/powerpoint/2010/main" val="392923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performed a case control study led by Dr. Gierach from the NCI. This work was funded by an NCI contract. 74 study subjects with recently diagnosed breast cancer and 150 healthy controls were recruited to this study. Each study subject had both a mammogram and a UST scan.  The cases were imaged before onset of systemic treatment and only the contralateral breast was imaged.  The control group was then divided in to quartiles of mammographic percent density and volume averaged sound speed. The cases were then placed in each quartile based on their BD values. As can be seen, there is a trend for incidence of cancer to increase  with increasing </a:t>
            </a:r>
            <a:r>
              <a:rPr lang="en-US" err="1"/>
              <a:t>mpd</a:t>
            </a:r>
            <a:r>
              <a:rPr lang="en-US"/>
              <a:t> and ss. But different p values.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18E8041-DC02-49F4-861B-B9289F038EC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711662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2988" y="525463"/>
            <a:ext cx="4672012" cy="2628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F89230B-5057-4A87-B191-430F51A15D60}"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087181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2133601"/>
            <a:ext cx="109728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31B29CFC-E9AE-4152-92F8-5373232807C1}" type="slidenum">
              <a:rPr kumimoji="0" lang="en-US" sz="100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8835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2133603"/>
            <a:ext cx="109728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31B29CFC-E9AE-4152-92F8-5373232807C1}" type="slidenum">
              <a:rPr lang="en-US" smtClean="0">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6965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E54985C-0E51-4D20-9106-F4DBC465C694}" type="slidenum">
              <a:rPr lang="en-US"/>
              <a:pPr>
                <a:defRPr/>
              </a:pPr>
              <a:t>‹#›</a:t>
            </a:fld>
            <a:endParaRPr lang="en-US"/>
          </a:p>
        </p:txBody>
      </p:sp>
    </p:spTree>
    <p:extLst>
      <p:ext uri="{BB962C8B-B14F-4D97-AF65-F5344CB8AC3E}">
        <p14:creationId xmlns:p14="http://schemas.microsoft.com/office/powerpoint/2010/main" val="82161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10" name="Group 9"/>
          <p:cNvGrpSpPr/>
          <p:nvPr userDrawn="1"/>
        </p:nvGrpSpPr>
        <p:grpSpPr>
          <a:xfrm>
            <a:off x="0" y="3649588"/>
            <a:ext cx="12192000" cy="3199496"/>
            <a:chOff x="0" y="4136199"/>
            <a:chExt cx="10058400" cy="3626095"/>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136199"/>
              <a:ext cx="10058400" cy="3626095"/>
            </a:xfrm>
            <a:prstGeom prst="rect">
              <a:avLst/>
            </a:prstGeom>
          </p:spPr>
        </p:pic>
        <p:sp>
          <p:nvSpPr>
            <p:cNvPr id="9" name="Rectangle 8"/>
            <p:cNvSpPr/>
            <p:nvPr userDrawn="1"/>
          </p:nvSpPr>
          <p:spPr>
            <a:xfrm>
              <a:off x="7091464" y="4136199"/>
              <a:ext cx="1488332" cy="785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93" fontAlgn="auto">
                <a:spcBef>
                  <a:spcPts val="0"/>
                </a:spcBef>
                <a:spcAft>
                  <a:spcPts val="0"/>
                </a:spcAft>
              </a:pPr>
              <a:endParaRPr lang="en-US" sz="1800">
                <a:solidFill>
                  <a:prstClr val="white"/>
                </a:solidFill>
              </a:endParaRPr>
            </a:p>
          </p:txBody>
        </p:sp>
      </p:grpSp>
      <p:sp>
        <p:nvSpPr>
          <p:cNvPr id="8" name="Rectangle 7"/>
          <p:cNvSpPr/>
          <p:nvPr userDrawn="1"/>
        </p:nvSpPr>
        <p:spPr>
          <a:xfrm>
            <a:off x="129701" y="60084"/>
            <a:ext cx="11979760" cy="12789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2058" tIns="41029" rIns="82058" bIns="41029" rtlCol="0" anchor="ctr"/>
          <a:lstStyle/>
          <a:p>
            <a:pPr algn="ctr" defTabSz="914293" fontAlgn="auto">
              <a:spcBef>
                <a:spcPts val="0"/>
              </a:spcBef>
              <a:spcAft>
                <a:spcPts val="0"/>
              </a:spcAft>
            </a:pPr>
            <a:endParaRPr lang="en-US" sz="1800">
              <a:solidFill>
                <a:prstClr val="white"/>
              </a:solidFill>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15221" y="193766"/>
            <a:ext cx="4433455" cy="3849221"/>
          </a:xfrm>
          <a:prstGeom prst="rect">
            <a:avLst/>
          </a:prstGeom>
        </p:spPr>
      </p:pic>
      <p:sp>
        <p:nvSpPr>
          <p:cNvPr id="3" name="Subtitle 2"/>
          <p:cNvSpPr>
            <a:spLocks noGrp="1"/>
          </p:cNvSpPr>
          <p:nvPr>
            <p:ph type="subTitle" idx="1" hasCustomPrompt="1"/>
          </p:nvPr>
        </p:nvSpPr>
        <p:spPr>
          <a:xfrm>
            <a:off x="1547581" y="3565397"/>
            <a:ext cx="9144000" cy="415258"/>
          </a:xfrm>
        </p:spPr>
        <p:txBody>
          <a:bodyPr>
            <a:spAutoFit/>
          </a:bodyPr>
          <a:lstStyle>
            <a:lvl1pPr marL="0" indent="0" algn="ctr">
              <a:buNone/>
              <a:defRPr sz="2400" baseline="0"/>
            </a:lvl1pPr>
            <a:lvl2pPr marL="451320" indent="0" algn="ctr">
              <a:buNone/>
              <a:defRPr sz="2000"/>
            </a:lvl2pPr>
            <a:lvl3pPr marL="902641" indent="0" algn="ctr">
              <a:buNone/>
              <a:defRPr sz="1800"/>
            </a:lvl3pPr>
            <a:lvl4pPr marL="1353961" indent="0" algn="ctr">
              <a:buNone/>
              <a:defRPr sz="1600"/>
            </a:lvl4pPr>
            <a:lvl5pPr marL="1805282" indent="0" algn="ctr">
              <a:buNone/>
              <a:defRPr sz="1600"/>
            </a:lvl5pPr>
            <a:lvl6pPr marL="2256602" indent="0" algn="ctr">
              <a:buNone/>
              <a:defRPr sz="1600"/>
            </a:lvl6pPr>
            <a:lvl7pPr marL="2707922" indent="0" algn="ctr">
              <a:buNone/>
              <a:defRPr sz="1600"/>
            </a:lvl7pPr>
            <a:lvl8pPr marL="3159243" indent="0" algn="ctr">
              <a:buNone/>
              <a:defRPr sz="1600"/>
            </a:lvl8pPr>
            <a:lvl9pPr marL="3610563" indent="0" algn="ctr">
              <a:buNone/>
              <a:defRPr sz="1600"/>
            </a:lvl9pPr>
          </a:lstStyle>
          <a:p>
            <a:r>
              <a:rPr lang="en-US"/>
              <a:t>Slide Deck Title</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48672" y="2298893"/>
            <a:ext cx="5541819" cy="941294"/>
          </a:xfrm>
          <a:prstGeom prst="rect">
            <a:avLst/>
          </a:prstGeom>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59103" y="4566425"/>
            <a:ext cx="3078157" cy="1662612"/>
          </a:xfrm>
          <a:prstGeom prst="rect">
            <a:avLst/>
          </a:prstGeom>
        </p:spPr>
      </p:pic>
      <p:sp>
        <p:nvSpPr>
          <p:cNvPr id="17" name="Text Placeholder 16"/>
          <p:cNvSpPr>
            <a:spLocks noGrp="1"/>
          </p:cNvSpPr>
          <p:nvPr>
            <p:ph type="body" sz="quarter" idx="10" hasCustomPrompt="1"/>
          </p:nvPr>
        </p:nvSpPr>
        <p:spPr>
          <a:xfrm>
            <a:off x="672328" y="803292"/>
            <a:ext cx="3442768" cy="433720"/>
          </a:xfrm>
        </p:spPr>
        <p:txBody>
          <a:bodyPr/>
          <a:lstStyle>
            <a:lvl1pPr marL="0" indent="0">
              <a:buNone/>
              <a:defRPr sz="1800" i="1"/>
            </a:lvl1pPr>
          </a:lstStyle>
          <a:p>
            <a:pPr lvl="0"/>
            <a:r>
              <a:rPr lang="en-US"/>
              <a:t>Date</a:t>
            </a:r>
          </a:p>
        </p:txBody>
      </p:sp>
    </p:spTree>
    <p:extLst>
      <p:ext uri="{BB962C8B-B14F-4D97-AF65-F5344CB8AC3E}">
        <p14:creationId xmlns:p14="http://schemas.microsoft.com/office/powerpoint/2010/main" val="3354599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4782" y="118821"/>
            <a:ext cx="9916317" cy="954083"/>
          </a:xfrm>
        </p:spPr>
        <p:txBody>
          <a:bodyPr>
            <a:normAutofit/>
          </a:bodyPr>
          <a:lstStyle>
            <a:lvl1pPr>
              <a:defRPr sz="3600"/>
            </a:lvl1pPr>
          </a:lstStyle>
          <a:p>
            <a:r>
              <a:rPr lang="en-US"/>
              <a:t>Click to edit Master title style</a:t>
            </a:r>
          </a:p>
        </p:txBody>
      </p:sp>
      <p:sp>
        <p:nvSpPr>
          <p:cNvPr id="12" name="Slide Number Placeholder 11"/>
          <p:cNvSpPr>
            <a:spLocks noGrp="1"/>
          </p:cNvSpPr>
          <p:nvPr>
            <p:ph type="sldNum" sz="quarter" idx="10"/>
          </p:nvPr>
        </p:nvSpPr>
        <p:spPr/>
        <p:txBody>
          <a:bodyPr/>
          <a:lstStyle/>
          <a:p>
            <a:fld id="{98983377-67BE-4D38-BE26-BBA81F93C943}" type="slidenum">
              <a:rPr lang="en-US" smtClean="0">
                <a:solidFill>
                  <a:prstClr val="black">
                    <a:tint val="75000"/>
                  </a:prstClr>
                </a:solidFill>
              </a:rPr>
              <a:pPr/>
              <a:t>‹#›</a:t>
            </a:fld>
            <a:endParaRPr lang="en-US">
              <a:solidFill>
                <a:prstClr val="black">
                  <a:tint val="75000"/>
                </a:prstClr>
              </a:solidFill>
            </a:endParaRPr>
          </a:p>
        </p:txBody>
      </p:sp>
      <p:sp>
        <p:nvSpPr>
          <p:cNvPr id="14" name="Text Placeholder 13"/>
          <p:cNvSpPr>
            <a:spLocks noGrp="1"/>
          </p:cNvSpPr>
          <p:nvPr>
            <p:ph type="body" sz="quarter" idx="11"/>
          </p:nvPr>
        </p:nvSpPr>
        <p:spPr>
          <a:xfrm>
            <a:off x="271195" y="1072903"/>
            <a:ext cx="11732148" cy="5107022"/>
          </a:xfrm>
        </p:spPr>
        <p:txBody>
          <a:bodyPr>
            <a:noAutofit/>
          </a:bodyPr>
          <a:lstStyle>
            <a:lvl1pPr>
              <a:defRPr sz="1700"/>
            </a:lvl1pPr>
            <a:lvl2pPr>
              <a:buSzPct val="70000"/>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04534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theme" Target="../theme/theme2.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304800"/>
            <a:ext cx="10972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76401"/>
            <a:ext cx="109728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4978400" y="6416676"/>
            <a:ext cx="2844800" cy="365125"/>
          </a:xfrm>
          <a:prstGeom prst="rect">
            <a:avLst/>
          </a:prstGeom>
          <a:noFill/>
        </p:spPr>
        <p:txBody>
          <a:bodyPr vert="horz" lIns="91440" tIns="45720" rIns="91440" bIns="45720" rtlCol="0" anchor="ctr"/>
          <a:lstStyle>
            <a:lvl1pPr algn="ctr" fontAlgn="auto">
              <a:spcBef>
                <a:spcPts val="0"/>
              </a:spcBef>
              <a:spcAft>
                <a:spcPts val="0"/>
              </a:spcAft>
              <a:defRPr sz="1000">
                <a:solidFill>
                  <a:schemeClr val="tx2">
                    <a:lumMod val="60000"/>
                    <a:lumOff val="40000"/>
                  </a:schemeClr>
                </a:solidFill>
                <a:latin typeface="Arial" panose="020B0604020202020204" pitchFamily="34" charset="0"/>
                <a:cs typeface="Arial" panose="020B0604020202020204" pitchFamily="34" charset="0"/>
              </a:defRPr>
            </a:lvl1pPr>
          </a:lstStyle>
          <a:p>
            <a:pPr>
              <a:defRPr/>
            </a:pPr>
            <a:fld id="{FC083022-8F16-4811-8945-97CA7258F9DF}"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972382664"/>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ctr" rtl="0" eaLnBrk="0" fontAlgn="base" hangingPunct="0">
        <a:spcBef>
          <a:spcPct val="0"/>
        </a:spcBef>
        <a:spcAft>
          <a:spcPct val="0"/>
        </a:spcAft>
        <a:defRPr sz="4000" kern="1200">
          <a:solidFill>
            <a:srgbClr val="7F7F7F"/>
          </a:solidFill>
          <a:latin typeface="+mj-lt"/>
          <a:ea typeface="+mj-ea"/>
          <a:cs typeface="+mj-cs"/>
        </a:defRPr>
      </a:lvl1pPr>
      <a:lvl2pPr algn="ctr" rtl="0" eaLnBrk="0" fontAlgn="base" hangingPunct="0">
        <a:spcBef>
          <a:spcPct val="0"/>
        </a:spcBef>
        <a:spcAft>
          <a:spcPct val="0"/>
        </a:spcAft>
        <a:defRPr sz="4000">
          <a:solidFill>
            <a:srgbClr val="7F7F7F"/>
          </a:solidFill>
          <a:latin typeface="Adobe Garamond Pro" pitchFamily="18" charset="0"/>
        </a:defRPr>
      </a:lvl2pPr>
      <a:lvl3pPr algn="ctr" rtl="0" eaLnBrk="0" fontAlgn="base" hangingPunct="0">
        <a:spcBef>
          <a:spcPct val="0"/>
        </a:spcBef>
        <a:spcAft>
          <a:spcPct val="0"/>
        </a:spcAft>
        <a:defRPr sz="4000">
          <a:solidFill>
            <a:srgbClr val="7F7F7F"/>
          </a:solidFill>
          <a:latin typeface="Adobe Garamond Pro" pitchFamily="18" charset="0"/>
        </a:defRPr>
      </a:lvl3pPr>
      <a:lvl4pPr algn="ctr" rtl="0" eaLnBrk="0" fontAlgn="base" hangingPunct="0">
        <a:spcBef>
          <a:spcPct val="0"/>
        </a:spcBef>
        <a:spcAft>
          <a:spcPct val="0"/>
        </a:spcAft>
        <a:defRPr sz="4000">
          <a:solidFill>
            <a:srgbClr val="7F7F7F"/>
          </a:solidFill>
          <a:latin typeface="Adobe Garamond Pro" pitchFamily="18" charset="0"/>
        </a:defRPr>
      </a:lvl4pPr>
      <a:lvl5pPr algn="ctr" rtl="0" eaLnBrk="0" fontAlgn="base" hangingPunct="0">
        <a:spcBef>
          <a:spcPct val="0"/>
        </a:spcBef>
        <a:spcAft>
          <a:spcPct val="0"/>
        </a:spcAft>
        <a:defRPr sz="4000">
          <a:solidFill>
            <a:srgbClr val="7F7F7F"/>
          </a:solidFill>
          <a:latin typeface="Adobe Garamond Pro" pitchFamily="18" charset="0"/>
        </a:defRPr>
      </a:lvl5pPr>
      <a:lvl6pPr marL="457200" algn="l" rtl="0" fontAlgn="base">
        <a:spcBef>
          <a:spcPct val="0"/>
        </a:spcBef>
        <a:spcAft>
          <a:spcPct val="0"/>
        </a:spcAft>
        <a:defRPr sz="4000">
          <a:solidFill>
            <a:srgbClr val="A6A6A6"/>
          </a:solidFill>
          <a:latin typeface="Adobe Garamond Pro" pitchFamily="18" charset="0"/>
        </a:defRPr>
      </a:lvl6pPr>
      <a:lvl7pPr marL="914400" algn="l" rtl="0" fontAlgn="base">
        <a:spcBef>
          <a:spcPct val="0"/>
        </a:spcBef>
        <a:spcAft>
          <a:spcPct val="0"/>
        </a:spcAft>
        <a:defRPr sz="4000">
          <a:solidFill>
            <a:srgbClr val="A6A6A6"/>
          </a:solidFill>
          <a:latin typeface="Adobe Garamond Pro" pitchFamily="18" charset="0"/>
        </a:defRPr>
      </a:lvl7pPr>
      <a:lvl8pPr marL="1371600" algn="l" rtl="0" fontAlgn="base">
        <a:spcBef>
          <a:spcPct val="0"/>
        </a:spcBef>
        <a:spcAft>
          <a:spcPct val="0"/>
        </a:spcAft>
        <a:defRPr sz="4000">
          <a:solidFill>
            <a:srgbClr val="A6A6A6"/>
          </a:solidFill>
          <a:latin typeface="Adobe Garamond Pro" pitchFamily="18" charset="0"/>
        </a:defRPr>
      </a:lvl8pPr>
      <a:lvl9pPr marL="1828800" algn="l" rtl="0" fontAlgn="base">
        <a:spcBef>
          <a:spcPct val="0"/>
        </a:spcBef>
        <a:spcAft>
          <a:spcPct val="0"/>
        </a:spcAft>
        <a:defRPr sz="4000">
          <a:solidFill>
            <a:srgbClr val="A6A6A6"/>
          </a:solidFill>
          <a:latin typeface="Adobe Garamond Pro" pitchFamily="18" charset="0"/>
        </a:defRPr>
      </a:lvl9pPr>
    </p:titleStyle>
    <p:bodyStyle>
      <a:lvl1pPr marL="342900" indent="-342900" algn="l" rtl="0" eaLnBrk="0" fontAlgn="base" hangingPunct="0">
        <a:spcBef>
          <a:spcPct val="20000"/>
        </a:spcBef>
        <a:spcAft>
          <a:spcPct val="0"/>
        </a:spcAft>
        <a:buClr>
          <a:srgbClr val="558ED5"/>
        </a:buClr>
        <a:buFont typeface="Arial" charset="0"/>
        <a:buChar char="•"/>
        <a:defRPr sz="3200" kern="1200">
          <a:solidFill>
            <a:srgbClr val="7F7F7F"/>
          </a:solidFill>
          <a:latin typeface="+mn-lt"/>
          <a:ea typeface="+mn-ea"/>
          <a:cs typeface="+mn-cs"/>
        </a:defRPr>
      </a:lvl1pPr>
      <a:lvl2pPr marL="742950" indent="-285750" algn="l" rtl="0" eaLnBrk="0" fontAlgn="base" hangingPunct="0">
        <a:spcBef>
          <a:spcPct val="20000"/>
        </a:spcBef>
        <a:spcAft>
          <a:spcPct val="0"/>
        </a:spcAft>
        <a:buClr>
          <a:srgbClr val="558ED5"/>
        </a:buClr>
        <a:buSzPct val="85000"/>
        <a:buFont typeface="Wingdings" pitchFamily="2" charset="2"/>
        <a:buChar char="§"/>
        <a:defRPr sz="2800" kern="1200">
          <a:solidFill>
            <a:srgbClr val="7F7F7F"/>
          </a:solidFill>
          <a:latin typeface="+mn-lt"/>
          <a:ea typeface="+mn-ea"/>
          <a:cs typeface="+mn-cs"/>
        </a:defRPr>
      </a:lvl2pPr>
      <a:lvl3pPr marL="1143000" indent="-228600" algn="l" rtl="0" eaLnBrk="0" fontAlgn="base" hangingPunct="0">
        <a:spcBef>
          <a:spcPct val="20000"/>
        </a:spcBef>
        <a:spcAft>
          <a:spcPct val="0"/>
        </a:spcAft>
        <a:buClr>
          <a:srgbClr val="558ED5"/>
        </a:buClr>
        <a:buSzPct val="90000"/>
        <a:buChar char="−"/>
        <a:defRPr sz="2400" kern="1200">
          <a:solidFill>
            <a:srgbClr val="7F7F7F"/>
          </a:solidFill>
          <a:latin typeface="+mn-lt"/>
          <a:ea typeface="+mn-ea"/>
          <a:cs typeface="+mn-cs"/>
        </a:defRPr>
      </a:lvl3pPr>
      <a:lvl4pPr marL="1600200" indent="-228600" algn="l" rtl="0" eaLnBrk="0" fontAlgn="base" hangingPunct="0">
        <a:spcBef>
          <a:spcPct val="20000"/>
        </a:spcBef>
        <a:spcAft>
          <a:spcPct val="0"/>
        </a:spcAft>
        <a:buClr>
          <a:srgbClr val="558ED5"/>
        </a:buClr>
        <a:buFont typeface="Arial" charset="0"/>
        <a:buChar char="•"/>
        <a:defRPr sz="2000" kern="1200">
          <a:solidFill>
            <a:srgbClr val="7F7F7F"/>
          </a:solidFill>
          <a:latin typeface="+mn-lt"/>
          <a:ea typeface="+mn-ea"/>
          <a:cs typeface="+mn-cs"/>
        </a:defRPr>
      </a:lvl4pPr>
      <a:lvl5pPr marL="2057400" indent="-228600" algn="l" rtl="0" eaLnBrk="0" fontAlgn="base" hangingPunct="0">
        <a:spcBef>
          <a:spcPct val="20000"/>
        </a:spcBef>
        <a:spcAft>
          <a:spcPct val="0"/>
        </a:spcAft>
        <a:buClr>
          <a:srgbClr val="558ED5"/>
        </a:buClr>
        <a:buFont typeface="Arial" charset="0"/>
        <a:buChar char="&gt;"/>
        <a:defRPr sz="2000" kern="1200">
          <a:solidFill>
            <a:srgbClr val="7F7F7F"/>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935" y="99913"/>
            <a:ext cx="11866364" cy="912920"/>
          </a:xfrm>
          <a:prstGeom prst="rect">
            <a:avLst/>
          </a:prstGeom>
        </p:spPr>
      </p:pic>
      <p:sp>
        <p:nvSpPr>
          <p:cNvPr id="2" name="Title Placeholder 1"/>
          <p:cNvSpPr>
            <a:spLocks noGrp="1"/>
          </p:cNvSpPr>
          <p:nvPr>
            <p:ph type="title"/>
          </p:nvPr>
        </p:nvSpPr>
        <p:spPr>
          <a:xfrm>
            <a:off x="294783" y="206030"/>
            <a:ext cx="11649611" cy="720991"/>
          </a:xfrm>
          <a:prstGeom prst="rect">
            <a:avLst/>
          </a:prstGeom>
        </p:spPr>
        <p:txBody>
          <a:bodyPr vert="horz" lIns="81765" tIns="40883" rIns="81765" bIns="40883" rtlCol="0" anchor="ctr">
            <a:normAutofit/>
          </a:bodyPr>
          <a:lstStyle/>
          <a:p>
            <a:r>
              <a:rPr lang="en-US"/>
              <a:t>Click to edit Master title style</a:t>
            </a:r>
          </a:p>
        </p:txBody>
      </p:sp>
      <p:sp>
        <p:nvSpPr>
          <p:cNvPr id="3" name="Text Placeholder 2"/>
          <p:cNvSpPr>
            <a:spLocks noGrp="1"/>
          </p:cNvSpPr>
          <p:nvPr>
            <p:ph type="body" idx="1"/>
          </p:nvPr>
        </p:nvSpPr>
        <p:spPr>
          <a:xfrm>
            <a:off x="294783" y="1012852"/>
            <a:ext cx="11649611" cy="5257853"/>
          </a:xfrm>
          <a:prstGeom prst="rect">
            <a:avLst/>
          </a:prstGeom>
        </p:spPr>
        <p:txBody>
          <a:bodyPr vert="horz" lIns="81765" tIns="40883" rIns="81765" bIns="40883"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356351"/>
            <a:ext cx="2743200" cy="365124"/>
          </a:xfrm>
          <a:prstGeom prst="rect">
            <a:avLst/>
          </a:prstGeom>
        </p:spPr>
        <p:txBody>
          <a:bodyPr vert="horz" lIns="81765" tIns="40883" rIns="81765" bIns="40883" rtlCol="0" anchor="ctr"/>
          <a:lstStyle>
            <a:lvl1pPr algn="ctr">
              <a:defRPr sz="1200">
                <a:solidFill>
                  <a:schemeClr val="tx1">
                    <a:tint val="75000"/>
                  </a:schemeClr>
                </a:solidFill>
              </a:defRPr>
            </a:lvl1pPr>
          </a:lstStyle>
          <a:p>
            <a:pPr defTabSz="911029"/>
            <a:fld id="{98983377-67BE-4D38-BE26-BBA81F93C943}" type="slidenum">
              <a:rPr lang="en-US" smtClean="0">
                <a:solidFill>
                  <a:prstClr val="black">
                    <a:tint val="75000"/>
                  </a:prstClr>
                </a:solidFill>
              </a:rPr>
              <a:pPr defTabSz="911029"/>
              <a:t>‹#›</a:t>
            </a:fld>
            <a:endParaRPr lang="en-US">
              <a:solidFill>
                <a:prstClr val="black">
                  <a:tint val="75000"/>
                </a:prstClr>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6617" y="6111529"/>
            <a:ext cx="2959563" cy="643478"/>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681" y="6312999"/>
            <a:ext cx="2551395" cy="446495"/>
          </a:xfrm>
          <a:prstGeom prst="rect">
            <a:avLst/>
          </a:prstGeom>
        </p:spPr>
      </p:pic>
    </p:spTree>
    <p:extLst>
      <p:ext uri="{BB962C8B-B14F-4D97-AF65-F5344CB8AC3E}">
        <p14:creationId xmlns:p14="http://schemas.microsoft.com/office/powerpoint/2010/main" val="735268146"/>
      </p:ext>
    </p:extLst>
  </p:cSld>
  <p:clrMap bg1="lt1" tx1="dk1" bg2="lt2" tx2="dk2" accent1="accent1" accent2="accent2" accent3="accent3" accent4="accent4" accent5="accent5" accent6="accent6" hlink="hlink" folHlink="folHlink"/>
  <p:hf hdr="0" ftr="0" dt="0"/>
  <p:txStyles>
    <p:titleStyle>
      <a:lvl1pPr algn="ctr" defTabSz="899425" rtl="0" eaLnBrk="1" latinLnBrk="0" hangingPunct="1">
        <a:lnSpc>
          <a:spcPct val="90000"/>
        </a:lnSpc>
        <a:spcBef>
          <a:spcPct val="0"/>
        </a:spcBef>
        <a:buNone/>
        <a:defRPr sz="4300" kern="1200">
          <a:solidFill>
            <a:schemeClr val="tx1"/>
          </a:solidFill>
          <a:latin typeface="+mj-lt"/>
          <a:ea typeface="+mj-ea"/>
          <a:cs typeface="+mj-cs"/>
        </a:defRPr>
      </a:lvl1pPr>
    </p:titleStyle>
    <p:bodyStyle>
      <a:lvl1pPr marL="224853" indent="-224853" algn="l" defTabSz="899425" rtl="0" eaLnBrk="1" latinLnBrk="0" hangingPunct="1">
        <a:lnSpc>
          <a:spcPct val="90000"/>
        </a:lnSpc>
        <a:spcBef>
          <a:spcPts val="986"/>
        </a:spcBef>
        <a:buClr>
          <a:schemeClr val="accent1"/>
        </a:buClr>
        <a:buFont typeface="Arial" panose="020B0604020202020204" pitchFamily="34" charset="0"/>
        <a:buChar char="•"/>
        <a:defRPr sz="1700" kern="1200">
          <a:solidFill>
            <a:schemeClr val="tx1"/>
          </a:solidFill>
          <a:latin typeface="+mn-lt"/>
          <a:ea typeface="+mn-ea"/>
          <a:cs typeface="+mn-cs"/>
        </a:defRPr>
      </a:lvl1pPr>
      <a:lvl2pPr marL="674567" indent="-224853" algn="l" defTabSz="899425" rtl="0" eaLnBrk="1" latinLnBrk="0" hangingPunct="1">
        <a:lnSpc>
          <a:spcPct val="90000"/>
        </a:lnSpc>
        <a:spcBef>
          <a:spcPts val="493"/>
        </a:spcBef>
        <a:buClr>
          <a:schemeClr val="accent1"/>
        </a:buClr>
        <a:buFont typeface="Wingdings" panose="05000000000000000000" pitchFamily="2" charset="2"/>
        <a:buChar char="§"/>
        <a:defRPr sz="1700" kern="1200">
          <a:solidFill>
            <a:schemeClr val="tx1"/>
          </a:solidFill>
          <a:latin typeface="+mn-lt"/>
          <a:ea typeface="+mn-ea"/>
          <a:cs typeface="+mn-cs"/>
        </a:defRPr>
      </a:lvl2pPr>
      <a:lvl3pPr marL="1124272" indent="-224853" algn="l" defTabSz="899425" rtl="0" eaLnBrk="1" latinLnBrk="0" hangingPunct="1">
        <a:lnSpc>
          <a:spcPct val="90000"/>
        </a:lnSpc>
        <a:spcBef>
          <a:spcPts val="493"/>
        </a:spcBef>
        <a:buClr>
          <a:schemeClr val="accent1"/>
        </a:buClr>
        <a:buFont typeface="Calibri" panose="020F0502020204030204" pitchFamily="34" charset="0"/>
        <a:buChar char="‒"/>
        <a:defRPr sz="1700" kern="1200">
          <a:solidFill>
            <a:schemeClr val="tx1"/>
          </a:solidFill>
          <a:latin typeface="+mn-lt"/>
          <a:ea typeface="+mn-ea"/>
          <a:cs typeface="+mn-cs"/>
        </a:defRPr>
      </a:lvl3pPr>
      <a:lvl4pPr marL="1573982" indent="-224853" algn="l" defTabSz="899425" rtl="0" eaLnBrk="1" latinLnBrk="0" hangingPunct="1">
        <a:lnSpc>
          <a:spcPct val="90000"/>
        </a:lnSpc>
        <a:spcBef>
          <a:spcPts val="493"/>
        </a:spcBef>
        <a:buClr>
          <a:schemeClr val="accent1"/>
        </a:buClr>
        <a:buFont typeface="Arial" panose="020B0604020202020204" pitchFamily="34" charset="0"/>
        <a:buChar char="•"/>
        <a:defRPr sz="1700" kern="1200">
          <a:solidFill>
            <a:schemeClr val="tx1"/>
          </a:solidFill>
          <a:latin typeface="+mn-lt"/>
          <a:ea typeface="+mn-ea"/>
          <a:cs typeface="+mn-cs"/>
        </a:defRPr>
      </a:lvl4pPr>
      <a:lvl5pPr marL="2023690" indent="-224853" algn="l" defTabSz="899425" rtl="0" eaLnBrk="1" latinLnBrk="0" hangingPunct="1">
        <a:lnSpc>
          <a:spcPct val="90000"/>
        </a:lnSpc>
        <a:spcBef>
          <a:spcPts val="493"/>
        </a:spcBef>
        <a:buClr>
          <a:schemeClr val="accent1"/>
        </a:buClr>
        <a:buFont typeface="Calibri" panose="020F0502020204030204" pitchFamily="34" charset="0"/>
        <a:buChar char="›"/>
        <a:defRPr sz="1700" kern="1200">
          <a:solidFill>
            <a:schemeClr val="tx1"/>
          </a:solidFill>
          <a:latin typeface="+mn-lt"/>
          <a:ea typeface="+mn-ea"/>
          <a:cs typeface="+mn-cs"/>
        </a:defRPr>
      </a:lvl5pPr>
      <a:lvl6pPr marL="2473394" indent="-224853" algn="l" defTabSz="899425" rtl="0" eaLnBrk="1" latinLnBrk="0" hangingPunct="1">
        <a:lnSpc>
          <a:spcPct val="90000"/>
        </a:lnSpc>
        <a:spcBef>
          <a:spcPts val="493"/>
        </a:spcBef>
        <a:buFont typeface="Arial" panose="020B0604020202020204" pitchFamily="34" charset="0"/>
        <a:buChar char="•"/>
        <a:defRPr sz="1800" kern="1200">
          <a:solidFill>
            <a:schemeClr val="tx1"/>
          </a:solidFill>
          <a:latin typeface="+mn-lt"/>
          <a:ea typeface="+mn-ea"/>
          <a:cs typeface="+mn-cs"/>
        </a:defRPr>
      </a:lvl6pPr>
      <a:lvl7pPr marL="2923103" indent="-224853" algn="l" defTabSz="899425" rtl="0" eaLnBrk="1" latinLnBrk="0" hangingPunct="1">
        <a:lnSpc>
          <a:spcPct val="90000"/>
        </a:lnSpc>
        <a:spcBef>
          <a:spcPts val="493"/>
        </a:spcBef>
        <a:buFont typeface="Arial" panose="020B0604020202020204" pitchFamily="34" charset="0"/>
        <a:buChar char="•"/>
        <a:defRPr sz="1800" kern="1200">
          <a:solidFill>
            <a:schemeClr val="tx1"/>
          </a:solidFill>
          <a:latin typeface="+mn-lt"/>
          <a:ea typeface="+mn-ea"/>
          <a:cs typeface="+mn-cs"/>
        </a:defRPr>
      </a:lvl7pPr>
      <a:lvl8pPr marL="3372816" indent="-224853" algn="l" defTabSz="899425" rtl="0" eaLnBrk="1" latinLnBrk="0" hangingPunct="1">
        <a:lnSpc>
          <a:spcPct val="90000"/>
        </a:lnSpc>
        <a:spcBef>
          <a:spcPts val="493"/>
        </a:spcBef>
        <a:buFont typeface="Arial" panose="020B0604020202020204" pitchFamily="34" charset="0"/>
        <a:buChar char="•"/>
        <a:defRPr sz="1800" kern="1200">
          <a:solidFill>
            <a:schemeClr val="tx1"/>
          </a:solidFill>
          <a:latin typeface="+mn-lt"/>
          <a:ea typeface="+mn-ea"/>
          <a:cs typeface="+mn-cs"/>
        </a:defRPr>
      </a:lvl8pPr>
      <a:lvl9pPr marL="3822521" indent="-224853" algn="l" defTabSz="899425" rtl="0" eaLnBrk="1" latinLnBrk="0" hangingPunct="1">
        <a:lnSpc>
          <a:spcPct val="90000"/>
        </a:lnSpc>
        <a:spcBef>
          <a:spcPts val="493"/>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899425" rtl="0" eaLnBrk="1" latinLnBrk="0" hangingPunct="1">
        <a:defRPr sz="1800" kern="1200">
          <a:solidFill>
            <a:schemeClr val="tx1"/>
          </a:solidFill>
          <a:latin typeface="+mn-lt"/>
          <a:ea typeface="+mn-ea"/>
          <a:cs typeface="+mn-cs"/>
        </a:defRPr>
      </a:lvl1pPr>
      <a:lvl2pPr marL="449711" algn="l" defTabSz="899425" rtl="0" eaLnBrk="1" latinLnBrk="0" hangingPunct="1">
        <a:defRPr sz="1800" kern="1200">
          <a:solidFill>
            <a:schemeClr val="tx1"/>
          </a:solidFill>
          <a:latin typeface="+mn-lt"/>
          <a:ea typeface="+mn-ea"/>
          <a:cs typeface="+mn-cs"/>
        </a:defRPr>
      </a:lvl2pPr>
      <a:lvl3pPr marL="899425" algn="l" defTabSz="899425" rtl="0" eaLnBrk="1" latinLnBrk="0" hangingPunct="1">
        <a:defRPr sz="1800" kern="1200">
          <a:solidFill>
            <a:schemeClr val="tx1"/>
          </a:solidFill>
          <a:latin typeface="+mn-lt"/>
          <a:ea typeface="+mn-ea"/>
          <a:cs typeface="+mn-cs"/>
        </a:defRPr>
      </a:lvl3pPr>
      <a:lvl4pPr marL="1349130" algn="l" defTabSz="899425" rtl="0" eaLnBrk="1" latinLnBrk="0" hangingPunct="1">
        <a:defRPr sz="1800" kern="1200">
          <a:solidFill>
            <a:schemeClr val="tx1"/>
          </a:solidFill>
          <a:latin typeface="+mn-lt"/>
          <a:ea typeface="+mn-ea"/>
          <a:cs typeface="+mn-cs"/>
        </a:defRPr>
      </a:lvl4pPr>
      <a:lvl5pPr marL="1798836" algn="l" defTabSz="899425" rtl="0" eaLnBrk="1" latinLnBrk="0" hangingPunct="1">
        <a:defRPr sz="1800" kern="1200">
          <a:solidFill>
            <a:schemeClr val="tx1"/>
          </a:solidFill>
          <a:latin typeface="+mn-lt"/>
          <a:ea typeface="+mn-ea"/>
          <a:cs typeface="+mn-cs"/>
        </a:defRPr>
      </a:lvl5pPr>
      <a:lvl6pPr marL="2248543" algn="l" defTabSz="899425" rtl="0" eaLnBrk="1" latinLnBrk="0" hangingPunct="1">
        <a:defRPr sz="1800" kern="1200">
          <a:solidFill>
            <a:schemeClr val="tx1"/>
          </a:solidFill>
          <a:latin typeface="+mn-lt"/>
          <a:ea typeface="+mn-ea"/>
          <a:cs typeface="+mn-cs"/>
        </a:defRPr>
      </a:lvl6pPr>
      <a:lvl7pPr marL="2698250" algn="l" defTabSz="899425" rtl="0" eaLnBrk="1" latinLnBrk="0" hangingPunct="1">
        <a:defRPr sz="1800" kern="1200">
          <a:solidFill>
            <a:schemeClr val="tx1"/>
          </a:solidFill>
          <a:latin typeface="+mn-lt"/>
          <a:ea typeface="+mn-ea"/>
          <a:cs typeface="+mn-cs"/>
        </a:defRPr>
      </a:lvl7pPr>
      <a:lvl8pPr marL="3147961" algn="l" defTabSz="899425" rtl="0" eaLnBrk="1" latinLnBrk="0" hangingPunct="1">
        <a:defRPr sz="1800" kern="1200">
          <a:solidFill>
            <a:schemeClr val="tx1"/>
          </a:solidFill>
          <a:latin typeface="+mn-lt"/>
          <a:ea typeface="+mn-ea"/>
          <a:cs typeface="+mn-cs"/>
        </a:defRPr>
      </a:lvl8pPr>
      <a:lvl9pPr marL="3597669" algn="l" defTabSz="89942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304800"/>
            <a:ext cx="10972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76403"/>
            <a:ext cx="109728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4978400" y="6416678"/>
            <a:ext cx="2844800" cy="365125"/>
          </a:xfrm>
          <a:prstGeom prst="rect">
            <a:avLst/>
          </a:prstGeom>
          <a:noFill/>
        </p:spPr>
        <p:txBody>
          <a:bodyPr vert="horz" lIns="91440" tIns="45720" rIns="91440" bIns="45720" rtlCol="0" anchor="ctr"/>
          <a:lstStyle>
            <a:lvl1pPr algn="ctr" fontAlgn="auto">
              <a:spcBef>
                <a:spcPts val="0"/>
              </a:spcBef>
              <a:spcAft>
                <a:spcPts val="0"/>
              </a:spcAft>
              <a:defRPr sz="750">
                <a:solidFill>
                  <a:schemeClr val="tx2">
                    <a:lumMod val="60000"/>
                    <a:lumOff val="40000"/>
                  </a:schemeClr>
                </a:solidFill>
                <a:latin typeface="Arial" panose="020B0604020202020204" pitchFamily="34" charset="0"/>
                <a:cs typeface="Arial" panose="020B0604020202020204" pitchFamily="34" charset="0"/>
              </a:defRPr>
            </a:lvl1pPr>
          </a:lstStyle>
          <a:p>
            <a:pPr>
              <a:defRPr/>
            </a:pPr>
            <a:fld id="{FC083022-8F16-4811-8945-97CA7258F9DF}"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4206044057"/>
      </p:ext>
    </p:extLst>
  </p:cSld>
  <p:clrMap bg1="lt1" tx1="dk1" bg2="lt2" tx2="dk2" accent1="accent1" accent2="accent2" accent3="accent3" accent4="accent4" accent5="accent5" accent6="accent6" hlink="hlink" folHlink="folHlink"/>
  <p:sldLayoutIdLst>
    <p:sldLayoutId id="2147483667" r:id="rId1"/>
  </p:sldLayoutIdLst>
  <p:hf hdr="0" ftr="0" dt="0"/>
  <p:txStyles>
    <p:title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p:titleStyle>
    <p:bodyStyle>
      <a:lvl1pPr marL="257175" indent="-257175" algn="l" rtl="0" eaLnBrk="0" fontAlgn="base" hangingPunct="0">
        <a:spcBef>
          <a:spcPct val="20000"/>
        </a:spcBef>
        <a:spcAft>
          <a:spcPct val="0"/>
        </a:spcAft>
        <a:buClr>
          <a:srgbClr val="558ED5"/>
        </a:buClr>
        <a:buFont typeface="Arial" charset="0"/>
        <a:buChar char="•"/>
        <a:defRPr sz="2400" kern="1200">
          <a:solidFill>
            <a:srgbClr val="7F7F7F"/>
          </a:solidFill>
          <a:latin typeface="+mn-lt"/>
          <a:ea typeface="+mn-ea"/>
          <a:cs typeface="+mn-cs"/>
        </a:defRPr>
      </a:lvl1pPr>
      <a:lvl2pPr marL="557213" indent="-214313" algn="l" rtl="0" eaLnBrk="0" fontAlgn="base" hangingPunct="0">
        <a:spcBef>
          <a:spcPct val="20000"/>
        </a:spcBef>
        <a:spcAft>
          <a:spcPct val="0"/>
        </a:spcAft>
        <a:buClr>
          <a:srgbClr val="558ED5"/>
        </a:buClr>
        <a:buSzPct val="85000"/>
        <a:buFont typeface="Wingdings" pitchFamily="2" charset="2"/>
        <a:buChar char="§"/>
        <a:defRPr sz="2100" kern="1200">
          <a:solidFill>
            <a:srgbClr val="7F7F7F"/>
          </a:solidFill>
          <a:latin typeface="+mn-lt"/>
          <a:ea typeface="+mn-ea"/>
          <a:cs typeface="+mn-cs"/>
        </a:defRPr>
      </a:lvl2pPr>
      <a:lvl3pPr marL="857250" indent="-171450" algn="l" rtl="0" eaLnBrk="0" fontAlgn="base" hangingPunct="0">
        <a:spcBef>
          <a:spcPct val="20000"/>
        </a:spcBef>
        <a:spcAft>
          <a:spcPct val="0"/>
        </a:spcAft>
        <a:buClr>
          <a:srgbClr val="558ED5"/>
        </a:buClr>
        <a:buSzPct val="90000"/>
        <a:buChar char="−"/>
        <a:defRPr sz="1800" kern="1200">
          <a:solidFill>
            <a:srgbClr val="7F7F7F"/>
          </a:solidFill>
          <a:latin typeface="+mn-lt"/>
          <a:ea typeface="+mn-ea"/>
          <a:cs typeface="+mn-cs"/>
        </a:defRPr>
      </a:lvl3pPr>
      <a:lvl4pPr marL="1200150" indent="-171450" algn="l" rtl="0" eaLnBrk="0" fontAlgn="base" hangingPunct="0">
        <a:spcBef>
          <a:spcPct val="20000"/>
        </a:spcBef>
        <a:spcAft>
          <a:spcPct val="0"/>
        </a:spcAft>
        <a:buClr>
          <a:srgbClr val="558ED5"/>
        </a:buClr>
        <a:buFont typeface="Arial" charset="0"/>
        <a:buChar char="•"/>
        <a:defRPr sz="1500" kern="1200">
          <a:solidFill>
            <a:srgbClr val="7F7F7F"/>
          </a:solidFill>
          <a:latin typeface="+mn-lt"/>
          <a:ea typeface="+mn-ea"/>
          <a:cs typeface="+mn-cs"/>
        </a:defRPr>
      </a:lvl4pPr>
      <a:lvl5pPr marL="1543050" indent="-171450" algn="l" rtl="0" eaLnBrk="0" fontAlgn="base" hangingPunct="0">
        <a:spcBef>
          <a:spcPct val="20000"/>
        </a:spcBef>
        <a:spcAft>
          <a:spcPct val="0"/>
        </a:spcAft>
        <a:buClr>
          <a:srgbClr val="558ED5"/>
        </a:buClr>
        <a:buFont typeface="Arial" charset="0"/>
        <a:buChar char="&gt;"/>
        <a:defRPr sz="1500" kern="1200">
          <a:solidFill>
            <a:srgbClr val="7F7F7F"/>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609600" y="228600"/>
            <a:ext cx="109728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4035"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b="0">
                <a:solidFill>
                  <a:srgbClr val="000000"/>
                </a:solidFill>
                <a:latin typeface="Arial" charset="0"/>
              </a:defRPr>
            </a:lvl1pPr>
          </a:lstStyle>
          <a:p>
            <a:pPr>
              <a:defRPr/>
            </a:pPr>
            <a:fld id="{C35E57E8-53BF-48F6-A4F3-C9F6AE7383C7}" type="slidenum">
              <a:rPr lang="en-US"/>
              <a:pPr>
                <a:defRPr/>
              </a:pPr>
              <a:t>‹#›</a:t>
            </a:fld>
            <a:endParaRPr lang="en-US"/>
          </a:p>
        </p:txBody>
      </p:sp>
    </p:spTree>
    <p:extLst>
      <p:ext uri="{BB962C8B-B14F-4D97-AF65-F5344CB8AC3E}">
        <p14:creationId xmlns:p14="http://schemas.microsoft.com/office/powerpoint/2010/main" val="2774693415"/>
      </p:ext>
    </p:extLst>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4000">
          <a:solidFill>
            <a:schemeClr val="folHlink"/>
          </a:solidFill>
          <a:latin typeface="+mj-lt"/>
          <a:ea typeface="+mj-ea"/>
          <a:cs typeface="+mj-cs"/>
        </a:defRPr>
      </a:lvl1pPr>
      <a:lvl2pPr algn="ctr" rtl="0" eaLnBrk="0" fontAlgn="base" hangingPunct="0">
        <a:spcBef>
          <a:spcPct val="0"/>
        </a:spcBef>
        <a:spcAft>
          <a:spcPct val="0"/>
        </a:spcAft>
        <a:defRPr sz="4000">
          <a:solidFill>
            <a:schemeClr val="folHlink"/>
          </a:solidFill>
          <a:latin typeface="Arial" charset="0"/>
        </a:defRPr>
      </a:lvl2pPr>
      <a:lvl3pPr algn="ctr" rtl="0" eaLnBrk="0" fontAlgn="base" hangingPunct="0">
        <a:spcBef>
          <a:spcPct val="0"/>
        </a:spcBef>
        <a:spcAft>
          <a:spcPct val="0"/>
        </a:spcAft>
        <a:defRPr sz="4000">
          <a:solidFill>
            <a:schemeClr val="folHlink"/>
          </a:solidFill>
          <a:latin typeface="Arial" charset="0"/>
        </a:defRPr>
      </a:lvl3pPr>
      <a:lvl4pPr algn="ctr" rtl="0" eaLnBrk="0" fontAlgn="base" hangingPunct="0">
        <a:spcBef>
          <a:spcPct val="0"/>
        </a:spcBef>
        <a:spcAft>
          <a:spcPct val="0"/>
        </a:spcAft>
        <a:defRPr sz="4000">
          <a:solidFill>
            <a:schemeClr val="folHlink"/>
          </a:solidFill>
          <a:latin typeface="Arial" charset="0"/>
        </a:defRPr>
      </a:lvl4pPr>
      <a:lvl5pPr algn="ctr" rtl="0" eaLnBrk="0" fontAlgn="base" hangingPunct="0">
        <a:spcBef>
          <a:spcPct val="0"/>
        </a:spcBef>
        <a:spcAft>
          <a:spcPct val="0"/>
        </a:spcAft>
        <a:defRPr sz="4000">
          <a:solidFill>
            <a:schemeClr val="folHlink"/>
          </a:solidFill>
          <a:latin typeface="Arial" charset="0"/>
        </a:defRPr>
      </a:lvl5pPr>
      <a:lvl6pPr marL="457200" algn="ctr" rtl="0" fontAlgn="base">
        <a:spcBef>
          <a:spcPct val="0"/>
        </a:spcBef>
        <a:spcAft>
          <a:spcPct val="0"/>
        </a:spcAft>
        <a:defRPr sz="4000">
          <a:solidFill>
            <a:schemeClr val="folHlink"/>
          </a:solidFill>
          <a:latin typeface="Arial" charset="0"/>
        </a:defRPr>
      </a:lvl6pPr>
      <a:lvl7pPr marL="914400" algn="ctr" rtl="0" fontAlgn="base">
        <a:spcBef>
          <a:spcPct val="0"/>
        </a:spcBef>
        <a:spcAft>
          <a:spcPct val="0"/>
        </a:spcAft>
        <a:defRPr sz="4000">
          <a:solidFill>
            <a:schemeClr val="folHlink"/>
          </a:solidFill>
          <a:latin typeface="Arial" charset="0"/>
        </a:defRPr>
      </a:lvl7pPr>
      <a:lvl8pPr marL="1371600" algn="ctr" rtl="0" fontAlgn="base">
        <a:spcBef>
          <a:spcPct val="0"/>
        </a:spcBef>
        <a:spcAft>
          <a:spcPct val="0"/>
        </a:spcAft>
        <a:defRPr sz="4000">
          <a:solidFill>
            <a:schemeClr val="folHlink"/>
          </a:solidFill>
          <a:latin typeface="Arial" charset="0"/>
        </a:defRPr>
      </a:lvl8pPr>
      <a:lvl9pPr marL="1828800" algn="ctr" rtl="0" fontAlgn="base">
        <a:spcBef>
          <a:spcPct val="0"/>
        </a:spcBef>
        <a:spcAft>
          <a:spcPct val="0"/>
        </a:spcAft>
        <a:defRPr sz="4000">
          <a:solidFill>
            <a:schemeClr val="folHlink"/>
          </a:solidFill>
          <a:latin typeface="Arial" charset="0"/>
        </a:defRPr>
      </a:lvl9pPr>
    </p:titleStyle>
    <p:bodyStyle>
      <a:lvl1pPr marL="342900" indent="-342900" algn="l" rtl="0" eaLnBrk="0" fontAlgn="base" hangingPunct="0">
        <a:spcBef>
          <a:spcPct val="20000"/>
        </a:spcBef>
        <a:spcAft>
          <a:spcPct val="0"/>
        </a:spcAft>
        <a:buClr>
          <a:srgbClr val="FF6600"/>
        </a:buClr>
        <a:buChar char="•"/>
        <a:defRPr sz="2000">
          <a:solidFill>
            <a:schemeClr val="bg1"/>
          </a:solidFill>
          <a:latin typeface="+mn-lt"/>
          <a:ea typeface="+mn-ea"/>
          <a:cs typeface="+mn-cs"/>
        </a:defRPr>
      </a:lvl1pPr>
      <a:lvl2pPr marL="742950" indent="-285750" algn="l" rtl="0" eaLnBrk="0" fontAlgn="base" hangingPunct="0">
        <a:spcBef>
          <a:spcPct val="20000"/>
        </a:spcBef>
        <a:spcAft>
          <a:spcPct val="0"/>
        </a:spcAft>
        <a:buClr>
          <a:schemeClr val="accent2"/>
        </a:buClr>
        <a:buChar char="–"/>
        <a:defRPr>
          <a:solidFill>
            <a:schemeClr val="bg1"/>
          </a:solidFill>
          <a:latin typeface="+mn-lt"/>
        </a:defRPr>
      </a:lvl2pPr>
      <a:lvl3pPr marL="1143000" indent="-228600" algn="l" rtl="0" eaLnBrk="0" fontAlgn="base" hangingPunct="0">
        <a:spcBef>
          <a:spcPct val="20000"/>
        </a:spcBef>
        <a:spcAft>
          <a:spcPct val="0"/>
        </a:spcAft>
        <a:buClr>
          <a:schemeClr val="folHlink"/>
        </a:buClr>
        <a:buChar char="•"/>
        <a:defRPr sz="1600">
          <a:solidFill>
            <a:schemeClr val="bg1"/>
          </a:solidFill>
          <a:latin typeface="+mn-lt"/>
        </a:defRPr>
      </a:lvl3pPr>
      <a:lvl4pPr marL="1600200" indent="-228600" algn="l" rtl="0" eaLnBrk="0" fontAlgn="base" hangingPunct="0">
        <a:spcBef>
          <a:spcPct val="20000"/>
        </a:spcBef>
        <a:spcAft>
          <a:spcPct val="0"/>
        </a:spcAft>
        <a:buChar char="–"/>
        <a:defRPr sz="1400">
          <a:solidFill>
            <a:schemeClr val="bg1"/>
          </a:solidFill>
          <a:latin typeface="+mn-lt"/>
        </a:defRPr>
      </a:lvl4pPr>
      <a:lvl5pPr marL="2057400" indent="-228600" algn="l" rtl="0" eaLnBrk="0" fontAlgn="base" hangingPunct="0">
        <a:spcBef>
          <a:spcPct val="20000"/>
        </a:spcBef>
        <a:spcAft>
          <a:spcPct val="0"/>
        </a:spcAft>
        <a:buChar char="»"/>
        <a:defRPr sz="1200">
          <a:solidFill>
            <a:schemeClr val="bg1"/>
          </a:solidFill>
          <a:latin typeface="+mn-lt"/>
        </a:defRPr>
      </a:lvl5pPr>
      <a:lvl6pPr marL="2514600" indent="-228600" algn="l" rtl="0" fontAlgn="base">
        <a:spcBef>
          <a:spcPct val="20000"/>
        </a:spcBef>
        <a:spcAft>
          <a:spcPct val="0"/>
        </a:spcAft>
        <a:buChar char="»"/>
        <a:defRPr sz="1200">
          <a:solidFill>
            <a:schemeClr val="bg1"/>
          </a:solidFill>
          <a:latin typeface="+mn-lt"/>
        </a:defRPr>
      </a:lvl6pPr>
      <a:lvl7pPr marL="2971800" indent="-228600" algn="l" rtl="0" fontAlgn="base">
        <a:spcBef>
          <a:spcPct val="20000"/>
        </a:spcBef>
        <a:spcAft>
          <a:spcPct val="0"/>
        </a:spcAft>
        <a:buChar char="»"/>
        <a:defRPr sz="1200">
          <a:solidFill>
            <a:schemeClr val="bg1"/>
          </a:solidFill>
          <a:latin typeface="+mn-lt"/>
        </a:defRPr>
      </a:lvl7pPr>
      <a:lvl8pPr marL="3429000" indent="-228600" algn="l" rtl="0" fontAlgn="base">
        <a:spcBef>
          <a:spcPct val="20000"/>
        </a:spcBef>
        <a:spcAft>
          <a:spcPct val="0"/>
        </a:spcAft>
        <a:buChar char="»"/>
        <a:defRPr sz="1200">
          <a:solidFill>
            <a:schemeClr val="bg1"/>
          </a:solidFill>
          <a:latin typeface="+mn-lt"/>
        </a:defRPr>
      </a:lvl8pPr>
      <a:lvl9pPr marL="3886200" indent="-228600" algn="l" rtl="0" fontAlgn="base">
        <a:spcBef>
          <a:spcPct val="20000"/>
        </a:spcBef>
        <a:spcAft>
          <a:spcPct val="0"/>
        </a:spcAft>
        <a:buChar char="»"/>
        <a:defRPr sz="1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95932" y="99904"/>
            <a:ext cx="11866365" cy="912919"/>
          </a:xfrm>
          <a:prstGeom prst="rect">
            <a:avLst/>
          </a:prstGeom>
        </p:spPr>
      </p:pic>
      <p:sp>
        <p:nvSpPr>
          <p:cNvPr id="2" name="Title Placeholder 1"/>
          <p:cNvSpPr>
            <a:spLocks noGrp="1"/>
          </p:cNvSpPr>
          <p:nvPr>
            <p:ph type="title"/>
          </p:nvPr>
        </p:nvSpPr>
        <p:spPr>
          <a:xfrm>
            <a:off x="294778" y="205998"/>
            <a:ext cx="11649609" cy="720991"/>
          </a:xfrm>
          <a:prstGeom prst="rect">
            <a:avLst/>
          </a:prstGeom>
        </p:spPr>
        <p:txBody>
          <a:bodyPr vert="horz" lIns="82058" tIns="41029" rIns="82058" bIns="41029" rtlCol="0" anchor="ctr">
            <a:normAutofit/>
          </a:bodyPr>
          <a:lstStyle/>
          <a:p>
            <a:r>
              <a:rPr lang="en-US"/>
              <a:t>Click to edit Master title style</a:t>
            </a:r>
          </a:p>
        </p:txBody>
      </p:sp>
      <p:sp>
        <p:nvSpPr>
          <p:cNvPr id="3" name="Text Placeholder 2"/>
          <p:cNvSpPr>
            <a:spLocks noGrp="1"/>
          </p:cNvSpPr>
          <p:nvPr>
            <p:ph type="body" idx="1"/>
          </p:nvPr>
        </p:nvSpPr>
        <p:spPr>
          <a:xfrm>
            <a:off x="294778" y="1012822"/>
            <a:ext cx="11649609" cy="5257854"/>
          </a:xfrm>
          <a:prstGeom prst="rect">
            <a:avLst/>
          </a:prstGeom>
        </p:spPr>
        <p:txBody>
          <a:bodyPr vert="horz" lIns="82058" tIns="41029" rIns="82058" bIns="4102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356352"/>
            <a:ext cx="2743200" cy="365125"/>
          </a:xfrm>
          <a:prstGeom prst="rect">
            <a:avLst/>
          </a:prstGeom>
        </p:spPr>
        <p:txBody>
          <a:bodyPr vert="horz" lIns="82058" tIns="41029" rIns="82058" bIns="41029" rtlCol="0" anchor="ctr"/>
          <a:lstStyle>
            <a:lvl1pPr algn="ctr">
              <a:defRPr sz="1200">
                <a:solidFill>
                  <a:schemeClr val="tx1">
                    <a:tint val="75000"/>
                  </a:schemeClr>
                </a:solidFill>
              </a:defRPr>
            </a:lvl1pPr>
          </a:lstStyle>
          <a:p>
            <a:pPr defTabSz="914293"/>
            <a:fld id="{98983377-67BE-4D38-BE26-BBA81F93C943}" type="slidenum">
              <a:rPr lang="en-US" smtClean="0">
                <a:solidFill>
                  <a:prstClr val="black">
                    <a:tint val="75000"/>
                  </a:prstClr>
                </a:solidFill>
                <a:cs typeface="Arial" charset="0"/>
              </a:rPr>
              <a:pPr defTabSz="914293"/>
              <a:t>‹#›</a:t>
            </a:fld>
            <a:endParaRPr lang="en-US">
              <a:solidFill>
                <a:prstClr val="black">
                  <a:tint val="75000"/>
                </a:prstClr>
              </a:solidFill>
              <a:cs typeface="Arial" charset="0"/>
            </a:endParaRP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96612" y="6111528"/>
            <a:ext cx="2959563" cy="643477"/>
          </a:xfrm>
          <a:prstGeom prst="rect">
            <a:avLst/>
          </a:prstGeom>
        </p:spPr>
      </p:pic>
      <p:pic>
        <p:nvPicPr>
          <p:cNvPr id="10" name="Picture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6682" y="6312969"/>
            <a:ext cx="2551393" cy="446494"/>
          </a:xfrm>
          <a:prstGeom prst="rect">
            <a:avLst/>
          </a:prstGeom>
        </p:spPr>
      </p:pic>
    </p:spTree>
    <p:extLst>
      <p:ext uri="{BB962C8B-B14F-4D97-AF65-F5344CB8AC3E}">
        <p14:creationId xmlns:p14="http://schemas.microsoft.com/office/powerpoint/2010/main" val="2501358083"/>
      </p:ext>
    </p:extLst>
  </p:cSld>
  <p:clrMap bg1="lt1" tx1="dk1" bg2="lt2" tx2="dk2" accent1="accent1" accent2="accent2" accent3="accent3" accent4="accent4" accent5="accent5" accent6="accent6" hlink="hlink" folHlink="folHlink"/>
  <p:sldLayoutIdLst>
    <p:sldLayoutId id="2147483675" r:id="rId1"/>
    <p:sldLayoutId id="2147483676" r:id="rId2"/>
  </p:sldLayoutIdLst>
  <p:hf hdr="0" ftr="0" dt="0"/>
  <p:txStyles>
    <p:titleStyle>
      <a:lvl1pPr algn="ctr" defTabSz="902641" rtl="0" eaLnBrk="1" latinLnBrk="0" hangingPunct="1">
        <a:lnSpc>
          <a:spcPct val="90000"/>
        </a:lnSpc>
        <a:spcBef>
          <a:spcPct val="0"/>
        </a:spcBef>
        <a:buNone/>
        <a:defRPr sz="4300" kern="1200">
          <a:solidFill>
            <a:schemeClr val="tx1"/>
          </a:solidFill>
          <a:latin typeface="+mj-lt"/>
          <a:ea typeface="+mj-ea"/>
          <a:cs typeface="+mj-cs"/>
        </a:defRPr>
      </a:lvl1pPr>
    </p:titleStyle>
    <p:bodyStyle>
      <a:lvl1pPr marL="225660" indent="-225660" algn="l" defTabSz="902641" rtl="0" eaLnBrk="1" latinLnBrk="0" hangingPunct="1">
        <a:lnSpc>
          <a:spcPct val="90000"/>
        </a:lnSpc>
        <a:spcBef>
          <a:spcPts val="987"/>
        </a:spcBef>
        <a:buClr>
          <a:schemeClr val="accent1"/>
        </a:buClr>
        <a:buFont typeface="Arial" panose="020B0604020202020204" pitchFamily="34" charset="0"/>
        <a:buChar char="•"/>
        <a:defRPr sz="1700" kern="1200">
          <a:solidFill>
            <a:schemeClr val="tx1"/>
          </a:solidFill>
          <a:latin typeface="+mn-lt"/>
          <a:ea typeface="+mn-ea"/>
          <a:cs typeface="+mn-cs"/>
        </a:defRPr>
      </a:lvl1pPr>
      <a:lvl2pPr marL="676981" indent="-225660" algn="l" defTabSz="902641" rtl="0" eaLnBrk="1" latinLnBrk="0" hangingPunct="1">
        <a:lnSpc>
          <a:spcPct val="90000"/>
        </a:lnSpc>
        <a:spcBef>
          <a:spcPts val="494"/>
        </a:spcBef>
        <a:buClr>
          <a:schemeClr val="accent1"/>
        </a:buClr>
        <a:buFont typeface="Wingdings" panose="05000000000000000000" pitchFamily="2" charset="2"/>
        <a:buChar char="§"/>
        <a:defRPr sz="1700" kern="1200">
          <a:solidFill>
            <a:schemeClr val="tx1"/>
          </a:solidFill>
          <a:latin typeface="+mn-lt"/>
          <a:ea typeface="+mn-ea"/>
          <a:cs typeface="+mn-cs"/>
        </a:defRPr>
      </a:lvl2pPr>
      <a:lvl3pPr marL="1128301" indent="-225660" algn="l" defTabSz="902641" rtl="0" eaLnBrk="1" latinLnBrk="0" hangingPunct="1">
        <a:lnSpc>
          <a:spcPct val="90000"/>
        </a:lnSpc>
        <a:spcBef>
          <a:spcPts val="494"/>
        </a:spcBef>
        <a:buClr>
          <a:schemeClr val="accent1"/>
        </a:buClr>
        <a:buFont typeface="Calibri" panose="020F0502020204030204" pitchFamily="34" charset="0"/>
        <a:buChar char="‒"/>
        <a:defRPr sz="1700" kern="1200">
          <a:solidFill>
            <a:schemeClr val="tx1"/>
          </a:solidFill>
          <a:latin typeface="+mn-lt"/>
          <a:ea typeface="+mn-ea"/>
          <a:cs typeface="+mn-cs"/>
        </a:defRPr>
      </a:lvl3pPr>
      <a:lvl4pPr marL="1579621" indent="-225660" algn="l" defTabSz="902641" rtl="0" eaLnBrk="1" latinLnBrk="0" hangingPunct="1">
        <a:lnSpc>
          <a:spcPct val="90000"/>
        </a:lnSpc>
        <a:spcBef>
          <a:spcPts val="494"/>
        </a:spcBef>
        <a:buClr>
          <a:schemeClr val="accent1"/>
        </a:buClr>
        <a:buFont typeface="Arial" panose="020B0604020202020204" pitchFamily="34" charset="0"/>
        <a:buChar char="•"/>
        <a:defRPr sz="1700" kern="1200">
          <a:solidFill>
            <a:schemeClr val="tx1"/>
          </a:solidFill>
          <a:latin typeface="+mn-lt"/>
          <a:ea typeface="+mn-ea"/>
          <a:cs typeface="+mn-cs"/>
        </a:defRPr>
      </a:lvl4pPr>
      <a:lvl5pPr marL="2030942" indent="-225660" algn="l" defTabSz="902641" rtl="0" eaLnBrk="1" latinLnBrk="0" hangingPunct="1">
        <a:lnSpc>
          <a:spcPct val="90000"/>
        </a:lnSpc>
        <a:spcBef>
          <a:spcPts val="494"/>
        </a:spcBef>
        <a:buClr>
          <a:schemeClr val="accent1"/>
        </a:buClr>
        <a:buFont typeface="Calibri" panose="020F0502020204030204" pitchFamily="34" charset="0"/>
        <a:buChar char="›"/>
        <a:defRPr sz="1700" kern="1200">
          <a:solidFill>
            <a:schemeClr val="tx1"/>
          </a:solidFill>
          <a:latin typeface="+mn-lt"/>
          <a:ea typeface="+mn-ea"/>
          <a:cs typeface="+mn-cs"/>
        </a:defRPr>
      </a:lvl5pPr>
      <a:lvl6pPr marL="2482262"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6pPr>
      <a:lvl7pPr marL="2933583"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7pPr>
      <a:lvl8pPr marL="3384903"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8pPr>
      <a:lvl9pPr marL="3836223" indent="-225660" algn="l" defTabSz="902641" rtl="0" eaLnBrk="1" latinLnBrk="0" hangingPunct="1">
        <a:lnSpc>
          <a:spcPct val="90000"/>
        </a:lnSpc>
        <a:spcBef>
          <a:spcPts val="494"/>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02641" rtl="0" eaLnBrk="1" latinLnBrk="0" hangingPunct="1">
        <a:defRPr sz="1800" kern="1200">
          <a:solidFill>
            <a:schemeClr val="tx1"/>
          </a:solidFill>
          <a:latin typeface="+mn-lt"/>
          <a:ea typeface="+mn-ea"/>
          <a:cs typeface="+mn-cs"/>
        </a:defRPr>
      </a:lvl1pPr>
      <a:lvl2pPr marL="451320" algn="l" defTabSz="902641" rtl="0" eaLnBrk="1" latinLnBrk="0" hangingPunct="1">
        <a:defRPr sz="1800" kern="1200">
          <a:solidFill>
            <a:schemeClr val="tx1"/>
          </a:solidFill>
          <a:latin typeface="+mn-lt"/>
          <a:ea typeface="+mn-ea"/>
          <a:cs typeface="+mn-cs"/>
        </a:defRPr>
      </a:lvl2pPr>
      <a:lvl3pPr marL="902641" algn="l" defTabSz="902641" rtl="0" eaLnBrk="1" latinLnBrk="0" hangingPunct="1">
        <a:defRPr sz="1800" kern="1200">
          <a:solidFill>
            <a:schemeClr val="tx1"/>
          </a:solidFill>
          <a:latin typeface="+mn-lt"/>
          <a:ea typeface="+mn-ea"/>
          <a:cs typeface="+mn-cs"/>
        </a:defRPr>
      </a:lvl3pPr>
      <a:lvl4pPr marL="1353961" algn="l" defTabSz="902641" rtl="0" eaLnBrk="1" latinLnBrk="0" hangingPunct="1">
        <a:defRPr sz="1800" kern="1200">
          <a:solidFill>
            <a:schemeClr val="tx1"/>
          </a:solidFill>
          <a:latin typeface="+mn-lt"/>
          <a:ea typeface="+mn-ea"/>
          <a:cs typeface="+mn-cs"/>
        </a:defRPr>
      </a:lvl4pPr>
      <a:lvl5pPr marL="1805282" algn="l" defTabSz="902641" rtl="0" eaLnBrk="1" latinLnBrk="0" hangingPunct="1">
        <a:defRPr sz="1800" kern="1200">
          <a:solidFill>
            <a:schemeClr val="tx1"/>
          </a:solidFill>
          <a:latin typeface="+mn-lt"/>
          <a:ea typeface="+mn-ea"/>
          <a:cs typeface="+mn-cs"/>
        </a:defRPr>
      </a:lvl5pPr>
      <a:lvl6pPr marL="2256602" algn="l" defTabSz="902641" rtl="0" eaLnBrk="1" latinLnBrk="0" hangingPunct="1">
        <a:defRPr sz="1800" kern="1200">
          <a:solidFill>
            <a:schemeClr val="tx1"/>
          </a:solidFill>
          <a:latin typeface="+mn-lt"/>
          <a:ea typeface="+mn-ea"/>
          <a:cs typeface="+mn-cs"/>
        </a:defRPr>
      </a:lvl6pPr>
      <a:lvl7pPr marL="2707922" algn="l" defTabSz="902641" rtl="0" eaLnBrk="1" latinLnBrk="0" hangingPunct="1">
        <a:defRPr sz="1800" kern="1200">
          <a:solidFill>
            <a:schemeClr val="tx1"/>
          </a:solidFill>
          <a:latin typeface="+mn-lt"/>
          <a:ea typeface="+mn-ea"/>
          <a:cs typeface="+mn-cs"/>
        </a:defRPr>
      </a:lvl7pPr>
      <a:lvl8pPr marL="3159243" algn="l" defTabSz="902641" rtl="0" eaLnBrk="1" latinLnBrk="0" hangingPunct="1">
        <a:defRPr sz="1800" kern="1200">
          <a:solidFill>
            <a:schemeClr val="tx1"/>
          </a:solidFill>
          <a:latin typeface="+mn-lt"/>
          <a:ea typeface="+mn-ea"/>
          <a:cs typeface="+mn-cs"/>
        </a:defRPr>
      </a:lvl8pPr>
      <a:lvl9pPr marL="3610563" algn="l" defTabSz="90264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notesSlide" Target="../notesSlides/notesSlide3.xml"/><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slideLayout" Target="../slideLayouts/slideLayout3.xml"/><Relationship Id="rId1" Type="http://schemas.openxmlformats.org/officeDocument/2006/relationships/tags" Target="../tags/tag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emf"/><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E00D-1B39-4A04-8170-28452B0E8DB9}"/>
              </a:ext>
            </a:extLst>
          </p:cNvPr>
          <p:cNvSpPr>
            <a:spLocks noGrp="1"/>
          </p:cNvSpPr>
          <p:nvPr>
            <p:ph type="title"/>
          </p:nvPr>
        </p:nvSpPr>
        <p:spPr>
          <a:xfrm>
            <a:off x="2349503" y="2197890"/>
            <a:ext cx="7502495" cy="2232024"/>
          </a:xfrm>
        </p:spPr>
        <p:txBody>
          <a:bodyPr/>
          <a:lstStyle/>
          <a:p>
            <a:r>
              <a:rPr lang="en-US" sz="4050" dirty="0">
                <a:solidFill>
                  <a:schemeClr val="bg1">
                    <a:lumMod val="50000"/>
                  </a:schemeClr>
                </a:solidFill>
                <a:latin typeface="Calibri" panose="020F0502020204030204" pitchFamily="34" charset="0"/>
                <a:cs typeface="Calibri" panose="020F0502020204030204" pitchFamily="34" charset="0"/>
              </a:rPr>
              <a:t>Predicting Breast Cancer Risk with SoftVue</a:t>
            </a:r>
            <a:br>
              <a:rPr lang="en-US" sz="4050" dirty="0">
                <a:solidFill>
                  <a:schemeClr val="bg1">
                    <a:lumMod val="50000"/>
                  </a:schemeClr>
                </a:solidFill>
                <a:latin typeface="Calibri" panose="020F0502020204030204" pitchFamily="34" charset="0"/>
                <a:cs typeface="Calibri" panose="020F0502020204030204" pitchFamily="34" charset="0"/>
              </a:rPr>
            </a:br>
            <a:r>
              <a:rPr lang="en-US" sz="2700" dirty="0">
                <a:solidFill>
                  <a:schemeClr val="bg1">
                    <a:lumMod val="50000"/>
                  </a:schemeClr>
                </a:solidFill>
                <a:latin typeface="Calibri" panose="020F0502020204030204" pitchFamily="34" charset="0"/>
                <a:cs typeface="Calibri" panose="020F0502020204030204" pitchFamily="34" charset="0"/>
              </a:rPr>
              <a:t>Delphinus Medical Technologies</a:t>
            </a:r>
            <a:endParaRPr lang="en-US" sz="4050" dirty="0">
              <a:solidFill>
                <a:schemeClr val="bg1">
                  <a:lumMod val="50000"/>
                </a:schemeClr>
              </a:solidFill>
              <a:latin typeface="Calibri" panose="020F0502020204030204" pitchFamily="34" charset="0"/>
              <a:cs typeface="Calibri" panose="020F0502020204030204" pitchFamily="34" charset="0"/>
            </a:endParaRPr>
          </a:p>
        </p:txBody>
      </p:sp>
      <p:sp>
        <p:nvSpPr>
          <p:cNvPr id="5" name="Rectangle 3">
            <a:extLst>
              <a:ext uri="{FF2B5EF4-FFF2-40B4-BE49-F238E27FC236}">
                <a16:creationId xmlns:a16="http://schemas.microsoft.com/office/drawing/2014/main" id="{CDF327AE-789F-40CA-9B2B-392A235D96D5}"/>
              </a:ext>
            </a:extLst>
          </p:cNvPr>
          <p:cNvSpPr txBox="1">
            <a:spLocks noChangeArrowheads="1"/>
          </p:cNvSpPr>
          <p:nvPr/>
        </p:nvSpPr>
        <p:spPr bwMode="auto">
          <a:xfrm>
            <a:off x="2340002" y="2197890"/>
            <a:ext cx="7442200" cy="2232026"/>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a:solidFill>
                <a:srgbClr val="FFFFFF">
                  <a:lumMod val="50000"/>
                </a:srgbClr>
              </a:solidFill>
              <a:effectLst/>
              <a:latin typeface="Arial"/>
            </a:endParaRPr>
          </a:p>
        </p:txBody>
      </p:sp>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defTabSz="685800">
              <a:defRPr/>
            </a:pPr>
            <a:fld id="{31B29CFC-E9AE-4152-92F8-5373232807C1}" type="slidenum">
              <a:rPr lang="en-US">
                <a:solidFill>
                  <a:srgbClr val="1F497D">
                    <a:lumMod val="60000"/>
                    <a:lumOff val="40000"/>
                  </a:srgbClr>
                </a:solidFill>
              </a:rPr>
              <a:pPr defTabSz="685800">
                <a:defRPr/>
              </a:pPr>
              <a:t>1</a:t>
            </a:fld>
            <a:endParaRPr lang="en-US">
              <a:solidFill>
                <a:srgbClr val="1F497D">
                  <a:lumMod val="60000"/>
                  <a:lumOff val="40000"/>
                </a:srgbClr>
              </a:solidFill>
            </a:endParaRPr>
          </a:p>
        </p:txBody>
      </p:sp>
    </p:spTree>
    <p:extLst>
      <p:ext uri="{BB962C8B-B14F-4D97-AF65-F5344CB8AC3E}">
        <p14:creationId xmlns:p14="http://schemas.microsoft.com/office/powerpoint/2010/main" val="2569810536"/>
      </p:ext>
    </p:extLst>
  </p:cSld>
  <p:clrMapOvr>
    <a:masterClrMapping/>
  </p:clrMapOvr>
  <mc:AlternateContent xmlns:mc="http://schemas.openxmlformats.org/markup-compatibility/2006">
    <mc:Choice xmlns:p14="http://schemas.microsoft.com/office/powerpoint/2010/main" Requires="p14">
      <p:transition p14:dur="0" advTm="7749"/>
    </mc:Choice>
    <mc:Fallback>
      <p:transition advTm="7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5"/>
                                        </p:tgtEl>
                                        <p:attrNameLst>
                                          <p:attrName>style.visibility</p:attrName>
                                        </p:attrNameLst>
                                      </p:cBhvr>
                                      <p:to>
                                        <p:strVal val="visible"/>
                                      </p:to>
                                    </p:set>
                                  </p:childTnLst>
                                </p:cTn>
                              </p:par>
                            </p:childTnLst>
                          </p:cTn>
                        </p:par>
                        <p:par>
                          <p:cTn id="9" fill="hold">
                            <p:stCondLst>
                              <p:cond delay="10"/>
                            </p:stCondLst>
                            <p:childTnLst>
                              <p:par>
                                <p:cTn id="10" presetID="10" presetClass="exit" presetSubtype="0" fill="hold" grpId="1" nodeType="afterEffect">
                                  <p:stCondLst>
                                    <p:cond delay="5000"/>
                                  </p:stCondLst>
                                  <p:childTnLst>
                                    <p:animEffect transition="out" filter="fade">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par>
                                <p:cTn id="13" presetID="10" presetClass="exit" presetSubtype="0" fill="hold" grpId="1" nodeType="withEffect">
                                  <p:stCondLst>
                                    <p:cond delay="5000"/>
                                  </p:stCondLst>
                                  <p:childTnLst>
                                    <p:animEffect transition="out" filter="fade">
                                      <p:cBhvr>
                                        <p:cTn id="14" dur="2000"/>
                                        <p:tgtEl>
                                          <p:spTgt spid="5"/>
                                        </p:tgtEl>
                                      </p:cBhvr>
                                    </p:animEffect>
                                    <p:set>
                                      <p:cBhvr>
                                        <p:cTn id="15"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animBg="1"/>
      <p:bldP spid="5"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6189D65-92BF-4528-9A41-54112B6F41D7}"/>
              </a:ext>
            </a:extLst>
          </p:cNvPr>
          <p:cNvSpPr txBox="1"/>
          <p:nvPr/>
        </p:nvSpPr>
        <p:spPr>
          <a:xfrm>
            <a:off x="3977308" y="625768"/>
            <a:ext cx="4452731" cy="646331"/>
          </a:xfrm>
          <a:prstGeom prst="rect">
            <a:avLst/>
          </a:prstGeom>
          <a:noFill/>
        </p:spPr>
        <p:txBody>
          <a:bodyPr wrap="square" rtlCol="0">
            <a:spAutoFit/>
          </a:bodyPr>
          <a:lstStyle/>
          <a:p>
            <a:pPr algn="ctr"/>
            <a:r>
              <a:rPr lang="en-US" sz="3600" dirty="0">
                <a:solidFill>
                  <a:schemeClr val="bg1">
                    <a:lumMod val="75000"/>
                  </a:schemeClr>
                </a:solidFill>
                <a:latin typeface="Calibri" panose="020F0502020204030204" pitchFamily="34" charset="0"/>
                <a:cs typeface="Calibri" panose="020F0502020204030204" pitchFamily="34" charset="0"/>
              </a:rPr>
              <a:t>Unmet need</a:t>
            </a:r>
          </a:p>
        </p:txBody>
      </p:sp>
      <p:pic>
        <p:nvPicPr>
          <p:cNvPr id="2" name="Picture 1">
            <a:extLst>
              <a:ext uri="{FF2B5EF4-FFF2-40B4-BE49-F238E27FC236}">
                <a16:creationId xmlns:a16="http://schemas.microsoft.com/office/drawing/2014/main" id="{A80006A3-89F0-402B-8093-3DB00E8EAEA8}"/>
              </a:ext>
            </a:extLst>
          </p:cNvPr>
          <p:cNvPicPr>
            <a:picLocks noChangeAspect="1"/>
          </p:cNvPicPr>
          <p:nvPr/>
        </p:nvPicPr>
        <p:blipFill>
          <a:blip r:embed="rId4"/>
          <a:stretch>
            <a:fillRect/>
          </a:stretch>
        </p:blipFill>
        <p:spPr>
          <a:xfrm>
            <a:off x="3206495" y="491693"/>
            <a:ext cx="5583937" cy="914479"/>
          </a:xfrm>
          <a:prstGeom prst="rect">
            <a:avLst/>
          </a:prstGeom>
        </p:spPr>
      </p:pic>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1B29CFC-E9AE-4152-92F8-5373232807C1}" type="slidenum">
              <a:rPr kumimoji="0" lang="en-US" sz="1000" b="0" i="0" u="none" strike="noStrike" kern="1200" cap="none" spc="0" normalizeH="0" baseline="0" noProof="0" smtClean="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srgbClr val="1F497D">
                  <a:lumMod val="60000"/>
                  <a:lumOff val="40000"/>
                </a:srgbClr>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A5F27909-D97B-4D2C-98D5-8BD46BBD4D36}"/>
              </a:ext>
            </a:extLst>
          </p:cNvPr>
          <p:cNvSpPr/>
          <p:nvPr/>
        </p:nvSpPr>
        <p:spPr>
          <a:xfrm>
            <a:off x="331304" y="1705591"/>
            <a:ext cx="11529392" cy="5262979"/>
          </a:xfrm>
          <a:prstGeom prst="rect">
            <a:avLst/>
          </a:prstGeom>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Women with dense breasts are much more likely to develop breast cancer but mammography is too crude to provide accurate assessment of risk</a:t>
            </a:r>
          </a:p>
          <a:p>
            <a:endParaRPr lang="en-US" sz="2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Women with dense breasts are more likely to have cancer missed on mammography  but lack of accurate risk assessment limits guidance for alternative imaging.</a:t>
            </a:r>
          </a:p>
          <a:p>
            <a:endParaRPr lang="en-US" sz="2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Women under 40 have no avenue for assessing their breast density and are not eligible for mammography and therefore no risk assessment.</a:t>
            </a:r>
          </a:p>
          <a:p>
            <a:pPr marL="285750" indent="-285750">
              <a:buFont typeface="Arial" panose="020B0604020202020204" pitchFamily="34" charset="0"/>
              <a:buChar char="•"/>
            </a:pPr>
            <a:endParaRPr lang="en-US" sz="24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1" i="1" u="sng" dirty="0">
                <a:solidFill>
                  <a:schemeClr val="bg1"/>
                </a:solidFill>
                <a:latin typeface="Arial" panose="020B0604020202020204" pitchFamily="34" charset="0"/>
                <a:cs typeface="Arial" panose="020B0604020202020204" pitchFamily="34" charset="0"/>
              </a:rPr>
              <a:t>70 million women </a:t>
            </a:r>
            <a:r>
              <a:rPr lang="en-US" sz="2400" i="1" dirty="0">
                <a:solidFill>
                  <a:schemeClr val="bg1"/>
                </a:solidFill>
                <a:latin typeface="Arial" panose="020B0604020202020204" pitchFamily="34" charset="0"/>
                <a:cs typeface="Arial" panose="020B0604020202020204" pitchFamily="34" charset="0"/>
              </a:rPr>
              <a:t>in the US are impacted by these limitations. A more accurate risk prediction method that also works for women of all ages is urgently needed.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test</a:t>
            </a:r>
            <a:br>
              <a:rPr lang="en-US" sz="2400" dirty="0">
                <a:solidFill>
                  <a:schemeClr val="bg1"/>
                </a:solidFill>
                <a:latin typeface="Arial" panose="020B0604020202020204" pitchFamily="34" charset="0"/>
                <a:cs typeface="Arial" panose="020B0604020202020204" pitchFamily="34" charset="0"/>
              </a:rPr>
            </a:br>
            <a:endParaRPr lang="en-US" sz="2400" dirty="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649955777"/>
      </p:ext>
    </p:extLst>
  </p:cSld>
  <p:clrMapOvr>
    <a:masterClrMapping/>
  </p:clrMapOvr>
  <mc:AlternateContent xmlns:mc="http://schemas.openxmlformats.org/markup-compatibility/2006">
    <mc:Choice xmlns:p14="http://schemas.microsoft.com/office/powerpoint/2010/main" Requires="p14">
      <p:transition p14:dur="0" advTm="28070"/>
    </mc:Choice>
    <mc:Fallback>
      <p:transition advTm="28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
                                          </p:stCondLst>
                                        </p:cTn>
                                        <p:tgtEl>
                                          <p:spTgt spid="6"/>
                                        </p:tgtEl>
                                        <p:attrNameLst>
                                          <p:attrName>style.visibility</p:attrName>
                                        </p:attrNameLst>
                                      </p:cBhvr>
                                      <p:to>
                                        <p:strVal val="visible"/>
                                      </p:to>
                                    </p:set>
                                  </p:childTnLst>
                                </p:cTn>
                              </p:par>
                            </p:childTnLst>
                          </p:cTn>
                        </p:par>
                        <p:par>
                          <p:cTn id="7" fill="hold">
                            <p:stCondLst>
                              <p:cond delay="10"/>
                            </p:stCondLst>
                            <p:childTnLst>
                              <p:par>
                                <p:cTn id="8" presetID="1" presetClass="entr" presetSubtype="0" fill="hold" nodeType="afterEffect">
                                  <p:stCondLst>
                                    <p:cond delay="0"/>
                                  </p:stCondLst>
                                  <p:iterate type="wd">
                                    <p:tmAbs val="50"/>
                                  </p:iterate>
                                  <p:childTnLst>
                                    <p:set>
                                      <p:cBhvr>
                                        <p:cTn id="9" dur="1" fill="hold">
                                          <p:stCondLst>
                                            <p:cond delay="1999"/>
                                          </p:stCondLst>
                                        </p:cTn>
                                        <p:tgtEl>
                                          <p:spTgt spid="8">
                                            <p:txEl>
                                              <p:pRg st="0" end="0"/>
                                            </p:txEl>
                                          </p:spTgt>
                                        </p:tgtEl>
                                        <p:attrNameLst>
                                          <p:attrName>style.visibility</p:attrName>
                                        </p:attrNameLst>
                                      </p:cBhvr>
                                      <p:to>
                                        <p:strVal val="visible"/>
                                      </p:to>
                                    </p:set>
                                  </p:childTnLst>
                                </p:cTn>
                              </p:par>
                            </p:childTnLst>
                          </p:cTn>
                        </p:par>
                        <p:par>
                          <p:cTn id="10" fill="hold">
                            <p:stCondLst>
                              <p:cond delay="3110"/>
                            </p:stCondLst>
                            <p:childTnLst>
                              <p:par>
                                <p:cTn id="11" presetID="1" presetClass="entr" presetSubtype="0" fill="hold" nodeType="afterEffect">
                                  <p:stCondLst>
                                    <p:cond delay="0"/>
                                  </p:stCondLst>
                                  <p:iterate type="wd">
                                    <p:tmAbs val="50"/>
                                  </p:iterate>
                                  <p:childTnLst>
                                    <p:set>
                                      <p:cBhvr>
                                        <p:cTn id="12" dur="1" fill="hold">
                                          <p:stCondLst>
                                            <p:cond delay="5249"/>
                                          </p:stCondLst>
                                        </p:cTn>
                                        <p:tgtEl>
                                          <p:spTgt spid="8">
                                            <p:txEl>
                                              <p:pRg st="2" end="2"/>
                                            </p:txEl>
                                          </p:spTgt>
                                        </p:tgtEl>
                                        <p:attrNameLst>
                                          <p:attrName>style.visibility</p:attrName>
                                        </p:attrNameLst>
                                      </p:cBhvr>
                                      <p:to>
                                        <p:strVal val="visible"/>
                                      </p:to>
                                    </p:set>
                                  </p:childTnLst>
                                </p:cTn>
                              </p:par>
                            </p:childTnLst>
                          </p:cTn>
                        </p:par>
                        <p:par>
                          <p:cTn id="13" fill="hold">
                            <p:stCondLst>
                              <p:cond delay="9560"/>
                            </p:stCondLst>
                            <p:childTnLst>
                              <p:par>
                                <p:cTn id="14" presetID="1" presetClass="entr" presetSubtype="0" fill="hold" nodeType="afterEffect">
                                  <p:stCondLst>
                                    <p:cond delay="0"/>
                                  </p:stCondLst>
                                  <p:iterate type="wd">
                                    <p:tmAbs val="50"/>
                                  </p:iterate>
                                  <p:childTnLst>
                                    <p:set>
                                      <p:cBhvr>
                                        <p:cTn id="15" dur="1" fill="hold">
                                          <p:stCondLst>
                                            <p:cond delay="4999"/>
                                          </p:stCondLst>
                                        </p:cTn>
                                        <p:tgtEl>
                                          <p:spTgt spid="8">
                                            <p:txEl>
                                              <p:pRg st="4" end="4"/>
                                            </p:txEl>
                                          </p:spTgt>
                                        </p:tgtEl>
                                        <p:attrNameLst>
                                          <p:attrName>style.visibility</p:attrName>
                                        </p:attrNameLst>
                                      </p:cBhvr>
                                      <p:to>
                                        <p:strVal val="visible"/>
                                      </p:to>
                                    </p:set>
                                  </p:childTnLst>
                                </p:cTn>
                              </p:par>
                            </p:childTnLst>
                          </p:cTn>
                        </p:par>
                        <p:par>
                          <p:cTn id="16" fill="hold">
                            <p:stCondLst>
                              <p:cond delay="15660"/>
                            </p:stCondLst>
                            <p:childTnLst>
                              <p:par>
                                <p:cTn id="17" presetID="1" presetClass="entr" presetSubtype="0" fill="hold" nodeType="afterEffect">
                                  <p:stCondLst>
                                    <p:cond delay="0"/>
                                  </p:stCondLst>
                                  <p:iterate type="wd">
                                    <p:tmAbs val="50"/>
                                  </p:iterate>
                                  <p:childTnLst>
                                    <p:set>
                                      <p:cBhvr>
                                        <p:cTn id="18" dur="1" fill="hold">
                                          <p:stCondLst>
                                            <p:cond delay="4999"/>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0FF9E6-BDD7-4D14-913D-6886AA5F0B07}"/>
              </a:ext>
            </a:extLst>
          </p:cNvPr>
          <p:cNvPicPr>
            <a:picLocks noChangeAspect="1"/>
          </p:cNvPicPr>
          <p:nvPr/>
        </p:nvPicPr>
        <p:blipFill>
          <a:blip r:embed="rId4"/>
          <a:stretch>
            <a:fillRect/>
          </a:stretch>
        </p:blipFill>
        <p:spPr>
          <a:xfrm>
            <a:off x="7160487" y="1825185"/>
            <a:ext cx="4986960" cy="2962913"/>
          </a:xfrm>
          <a:prstGeom prst="rect">
            <a:avLst/>
          </a:prstGeom>
        </p:spPr>
      </p:pic>
      <p:sp>
        <p:nvSpPr>
          <p:cNvPr id="23" name="TextBox 22">
            <a:extLst>
              <a:ext uri="{FF2B5EF4-FFF2-40B4-BE49-F238E27FC236}">
                <a16:creationId xmlns:a16="http://schemas.microsoft.com/office/drawing/2014/main" id="{94A4A040-8DBA-4158-B86C-8E3A32DDD640}"/>
              </a:ext>
            </a:extLst>
          </p:cNvPr>
          <p:cNvSpPr txBox="1"/>
          <p:nvPr/>
        </p:nvSpPr>
        <p:spPr>
          <a:xfrm>
            <a:off x="7399551" y="5295407"/>
            <a:ext cx="3636671" cy="369332"/>
          </a:xfrm>
          <a:prstGeom prst="rect">
            <a:avLst/>
          </a:prstGeom>
          <a:noFill/>
        </p:spPr>
        <p:txBody>
          <a:bodyPr wrap="square" rtlCol="0">
            <a:spAutoFit/>
          </a:bodyPr>
          <a:lstStyle/>
          <a:p>
            <a:r>
              <a:rPr lang="en-US" dirty="0">
                <a:solidFill>
                  <a:schemeClr val="bg1"/>
                </a:solidFill>
              </a:rPr>
              <a:t>3D Volume estimate</a:t>
            </a:r>
          </a:p>
        </p:txBody>
      </p:sp>
      <p:sp>
        <p:nvSpPr>
          <p:cNvPr id="24" name="TextBox 23">
            <a:extLst>
              <a:ext uri="{FF2B5EF4-FFF2-40B4-BE49-F238E27FC236}">
                <a16:creationId xmlns:a16="http://schemas.microsoft.com/office/drawing/2014/main" id="{6545884F-9CC2-4587-98CD-55A62FD4D705}"/>
              </a:ext>
            </a:extLst>
          </p:cNvPr>
          <p:cNvSpPr txBox="1"/>
          <p:nvPr/>
        </p:nvSpPr>
        <p:spPr>
          <a:xfrm>
            <a:off x="7399551" y="5664739"/>
            <a:ext cx="3636671" cy="369332"/>
          </a:xfrm>
          <a:prstGeom prst="rect">
            <a:avLst/>
          </a:prstGeom>
          <a:noFill/>
        </p:spPr>
        <p:txBody>
          <a:bodyPr wrap="square" rtlCol="0">
            <a:spAutoFit/>
          </a:bodyPr>
          <a:lstStyle/>
          <a:p>
            <a:r>
              <a:rPr lang="en-US" dirty="0">
                <a:solidFill>
                  <a:schemeClr val="bg1"/>
                </a:solidFill>
              </a:rPr>
              <a:t>No arbitrary thresholds required</a:t>
            </a:r>
          </a:p>
        </p:txBody>
      </p:sp>
      <p:sp>
        <p:nvSpPr>
          <p:cNvPr id="25" name="TextBox 24">
            <a:extLst>
              <a:ext uri="{FF2B5EF4-FFF2-40B4-BE49-F238E27FC236}">
                <a16:creationId xmlns:a16="http://schemas.microsoft.com/office/drawing/2014/main" id="{9EEEC4EE-DBFA-4F6E-965F-002E2478A54A}"/>
              </a:ext>
            </a:extLst>
          </p:cNvPr>
          <p:cNvSpPr txBox="1"/>
          <p:nvPr/>
        </p:nvSpPr>
        <p:spPr>
          <a:xfrm>
            <a:off x="7399550" y="6085363"/>
            <a:ext cx="3636671" cy="646331"/>
          </a:xfrm>
          <a:prstGeom prst="rect">
            <a:avLst/>
          </a:prstGeom>
          <a:noFill/>
        </p:spPr>
        <p:txBody>
          <a:bodyPr wrap="square" rtlCol="0">
            <a:spAutoFit/>
          </a:bodyPr>
          <a:lstStyle/>
          <a:p>
            <a:r>
              <a:rPr lang="en-US" dirty="0">
                <a:solidFill>
                  <a:schemeClr val="bg1"/>
                </a:solidFill>
              </a:rPr>
              <a:t>Single absolute number quantifies density</a:t>
            </a:r>
          </a:p>
        </p:txBody>
      </p:sp>
      <p:sp>
        <p:nvSpPr>
          <p:cNvPr id="15" name="Rectangle 3"/>
          <p:cNvSpPr txBox="1">
            <a:spLocks noChangeArrowheads="1"/>
          </p:cNvSpPr>
          <p:nvPr/>
        </p:nvSpPr>
        <p:spPr bwMode="auto">
          <a:xfrm>
            <a:off x="1923752" y="233511"/>
            <a:ext cx="9112469" cy="923417"/>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eaLnBrk="1" hangingPunct="1">
              <a:defRPr/>
            </a:pPr>
            <a:endParaRPr lang="en-US" sz="3200" b="0" kern="0">
              <a:solidFill>
                <a:srgbClr val="FFFFFF">
                  <a:lumMod val="50000"/>
                </a:srgbClr>
              </a:solidFill>
              <a:effectLst/>
              <a:latin typeface="Adobe Garamond Pro"/>
            </a:endParaRPr>
          </a:p>
        </p:txBody>
      </p:sp>
      <p:sp>
        <p:nvSpPr>
          <p:cNvPr id="78849" name="Rectangle 2"/>
          <p:cNvSpPr>
            <a:spLocks noGrp="1" noChangeArrowheads="1"/>
          </p:cNvSpPr>
          <p:nvPr>
            <p:ph type="title" idx="4294967295"/>
          </p:nvPr>
        </p:nvSpPr>
        <p:spPr>
          <a:xfrm>
            <a:off x="1903000" y="95370"/>
            <a:ext cx="9153972" cy="1122584"/>
          </a:xfrm>
        </p:spPr>
        <p:txBody>
          <a:bodyPr/>
          <a:lstStyle/>
          <a:p>
            <a:pPr eaLnBrk="1" hangingPunct="1"/>
            <a:r>
              <a:rPr lang="en-US" sz="2800" kern="1200" dirty="0">
                <a:solidFill>
                  <a:schemeClr val="bg1">
                    <a:lumMod val="75000"/>
                  </a:schemeClr>
                </a:solidFill>
                <a:latin typeface="Calibri"/>
                <a:ea typeface="+mn-ea"/>
                <a:cs typeface="+mn-cs"/>
              </a:rPr>
              <a:t>Sound speed measure of breast density has major advantages</a:t>
            </a:r>
            <a:endParaRPr lang="en-US" sz="2800" dirty="0">
              <a:solidFill>
                <a:schemeClr val="bg1">
                  <a:lumMod val="75000"/>
                </a:schemeClr>
              </a:solidFill>
            </a:endParaRPr>
          </a:p>
        </p:txBody>
      </p:sp>
      <p:pic>
        <p:nvPicPr>
          <p:cNvPr id="78850" name="Picture 3"/>
          <p:cNvPicPr>
            <a:picLocks noGrp="1" noChangeAspect="1" noChangeArrowheads="1"/>
          </p:cNvPicPr>
          <p:nvPr>
            <p:ph idx="4294967295"/>
          </p:nvPr>
        </p:nvPicPr>
        <p:blipFill rotWithShape="1">
          <a:blip r:embed="rId5">
            <a:lum bright="6000" contrast="20000"/>
          </a:blip>
          <a:srcRect l="8905" t="3931" r="3532" b="50414"/>
          <a:stretch/>
        </p:blipFill>
        <p:spPr>
          <a:xfrm>
            <a:off x="250067" y="1869590"/>
            <a:ext cx="3636671" cy="1334409"/>
          </a:xfrm>
        </p:spPr>
      </p:pic>
      <p:sp>
        <p:nvSpPr>
          <p:cNvPr id="13" name="Text Box 8"/>
          <p:cNvSpPr txBox="1">
            <a:spLocks noChangeArrowheads="1"/>
          </p:cNvSpPr>
          <p:nvPr/>
        </p:nvSpPr>
        <p:spPr bwMode="auto">
          <a:xfrm>
            <a:off x="7160487" y="1438888"/>
            <a:ext cx="3603625" cy="368300"/>
          </a:xfrm>
          <a:prstGeom prst="rect">
            <a:avLst/>
          </a:prstGeom>
          <a:noFill/>
          <a:ln w="31750">
            <a:noFill/>
            <a:miter lim="800000"/>
            <a:headEnd/>
            <a:tailEnd/>
          </a:ln>
          <a:effectLst>
            <a:prstShdw prst="shdw17" dist="17961" dir="2700000">
              <a:schemeClr val="accent1">
                <a:gamma/>
                <a:shade val="60000"/>
                <a:invGamma/>
              </a:schemeClr>
            </a:prstShdw>
          </a:effectLst>
        </p:spPr>
        <p:txBody>
          <a:bodyPr>
            <a:spAutoFit/>
          </a:bodyPr>
          <a:lstStyle/>
          <a:p>
            <a:pPr algn="ctr" fontAlgn="base">
              <a:spcBef>
                <a:spcPct val="0"/>
              </a:spcBef>
              <a:spcAft>
                <a:spcPct val="0"/>
              </a:spcAft>
              <a:defRPr/>
            </a:pPr>
            <a:r>
              <a:rPr lang="en-US" b="1" dirty="0">
                <a:solidFill>
                  <a:srgbClr val="FFCC99"/>
                </a:solidFill>
                <a:latin typeface="Arial" charset="0"/>
              </a:rPr>
              <a:t> </a:t>
            </a:r>
            <a:r>
              <a:rPr lang="en-US" b="1" dirty="0">
                <a:solidFill>
                  <a:srgbClr val="FFC000"/>
                </a:solidFill>
                <a:latin typeface="Arial" charset="0"/>
              </a:rPr>
              <a:t>SoftVue</a:t>
            </a:r>
          </a:p>
        </p:txBody>
      </p:sp>
      <p:sp>
        <p:nvSpPr>
          <p:cNvPr id="14" name="Text Box 8"/>
          <p:cNvSpPr txBox="1">
            <a:spLocks noChangeArrowheads="1"/>
          </p:cNvSpPr>
          <p:nvPr/>
        </p:nvSpPr>
        <p:spPr bwMode="auto">
          <a:xfrm>
            <a:off x="1004492" y="1398647"/>
            <a:ext cx="2351088" cy="368300"/>
          </a:xfrm>
          <a:prstGeom prst="rect">
            <a:avLst/>
          </a:prstGeom>
          <a:noFill/>
          <a:ln w="31750">
            <a:noFill/>
            <a:miter lim="800000"/>
            <a:headEnd/>
            <a:tailEnd/>
          </a:ln>
          <a:effectLst>
            <a:prstShdw prst="shdw17" dist="17961" dir="2700000">
              <a:schemeClr val="accent1">
                <a:gamma/>
                <a:shade val="60000"/>
                <a:invGamma/>
              </a:schemeClr>
            </a:prstShdw>
          </a:effectLst>
        </p:spPr>
        <p:txBody>
          <a:bodyPr>
            <a:spAutoFit/>
          </a:bodyPr>
          <a:lstStyle/>
          <a:p>
            <a:pPr fontAlgn="base">
              <a:spcBef>
                <a:spcPct val="0"/>
              </a:spcBef>
              <a:spcAft>
                <a:spcPct val="0"/>
              </a:spcAft>
              <a:defRPr/>
            </a:pPr>
            <a:r>
              <a:rPr lang="en-US" b="1" dirty="0">
                <a:solidFill>
                  <a:srgbClr val="FFCC99"/>
                </a:solidFill>
                <a:latin typeface="Arial" charset="0"/>
              </a:rPr>
              <a:t> </a:t>
            </a:r>
            <a:r>
              <a:rPr lang="en-US" b="1" dirty="0">
                <a:solidFill>
                  <a:srgbClr val="FFC000"/>
                </a:solidFill>
                <a:latin typeface="Arial" charset="0"/>
              </a:rPr>
              <a:t>Mammography</a:t>
            </a:r>
          </a:p>
        </p:txBody>
      </p:sp>
      <p:sp>
        <p:nvSpPr>
          <p:cNvPr id="3" name="TextBox 2">
            <a:extLst>
              <a:ext uri="{FF2B5EF4-FFF2-40B4-BE49-F238E27FC236}">
                <a16:creationId xmlns:a16="http://schemas.microsoft.com/office/drawing/2014/main" id="{0EE48EBE-DF78-4DA7-AD82-95E9BEFA1ADA}"/>
              </a:ext>
            </a:extLst>
          </p:cNvPr>
          <p:cNvSpPr txBox="1"/>
          <p:nvPr/>
        </p:nvSpPr>
        <p:spPr>
          <a:xfrm>
            <a:off x="444856" y="3881058"/>
            <a:ext cx="3636671" cy="369332"/>
          </a:xfrm>
          <a:prstGeom prst="rect">
            <a:avLst/>
          </a:prstGeom>
          <a:noFill/>
        </p:spPr>
        <p:txBody>
          <a:bodyPr wrap="square" rtlCol="0">
            <a:spAutoFit/>
          </a:bodyPr>
          <a:lstStyle/>
          <a:p>
            <a:r>
              <a:rPr lang="en-US" dirty="0">
                <a:solidFill>
                  <a:schemeClr val="bg1"/>
                </a:solidFill>
              </a:rPr>
              <a:t>2D projections of 3D Volume </a:t>
            </a:r>
          </a:p>
        </p:txBody>
      </p:sp>
      <p:sp>
        <p:nvSpPr>
          <p:cNvPr id="21" name="TextBox 20">
            <a:extLst>
              <a:ext uri="{FF2B5EF4-FFF2-40B4-BE49-F238E27FC236}">
                <a16:creationId xmlns:a16="http://schemas.microsoft.com/office/drawing/2014/main" id="{334F1BF4-E784-41A3-ACED-1A2434B02E38}"/>
              </a:ext>
            </a:extLst>
          </p:cNvPr>
          <p:cNvSpPr txBox="1"/>
          <p:nvPr/>
        </p:nvSpPr>
        <p:spPr>
          <a:xfrm>
            <a:off x="444856" y="4453076"/>
            <a:ext cx="3199227" cy="646331"/>
          </a:xfrm>
          <a:prstGeom prst="rect">
            <a:avLst/>
          </a:prstGeom>
          <a:noFill/>
        </p:spPr>
        <p:txBody>
          <a:bodyPr wrap="square" rtlCol="0">
            <a:spAutoFit/>
          </a:bodyPr>
          <a:lstStyle/>
          <a:p>
            <a:r>
              <a:rPr lang="en-US" dirty="0">
                <a:solidFill>
                  <a:schemeClr val="bg1"/>
                </a:solidFill>
              </a:rPr>
              <a:t>Arbitrary thresholds to isolate dense tissue</a:t>
            </a:r>
          </a:p>
        </p:txBody>
      </p:sp>
      <p:sp>
        <p:nvSpPr>
          <p:cNvPr id="22" name="TextBox 21">
            <a:extLst>
              <a:ext uri="{FF2B5EF4-FFF2-40B4-BE49-F238E27FC236}">
                <a16:creationId xmlns:a16="http://schemas.microsoft.com/office/drawing/2014/main" id="{BA8E4F81-4781-45CA-B225-973EADC0411E}"/>
              </a:ext>
            </a:extLst>
          </p:cNvPr>
          <p:cNvSpPr txBox="1"/>
          <p:nvPr/>
        </p:nvSpPr>
        <p:spPr>
          <a:xfrm>
            <a:off x="444855" y="5374973"/>
            <a:ext cx="3636671" cy="369332"/>
          </a:xfrm>
          <a:prstGeom prst="rect">
            <a:avLst/>
          </a:prstGeom>
          <a:noFill/>
        </p:spPr>
        <p:txBody>
          <a:bodyPr wrap="square" rtlCol="0">
            <a:spAutoFit/>
          </a:bodyPr>
          <a:lstStyle/>
          <a:p>
            <a:r>
              <a:rPr lang="en-US" dirty="0">
                <a:solidFill>
                  <a:schemeClr val="bg1"/>
                </a:solidFill>
              </a:rPr>
              <a:t>No quantitative pixel values</a:t>
            </a:r>
          </a:p>
        </p:txBody>
      </p:sp>
      <p:sp>
        <p:nvSpPr>
          <p:cNvPr id="4" name="TextBox 3">
            <a:extLst>
              <a:ext uri="{FF2B5EF4-FFF2-40B4-BE49-F238E27FC236}">
                <a16:creationId xmlns:a16="http://schemas.microsoft.com/office/drawing/2014/main" id="{3AB6B464-0C42-4669-AF2A-3AEEA0B6DA81}"/>
              </a:ext>
            </a:extLst>
          </p:cNvPr>
          <p:cNvSpPr txBox="1"/>
          <p:nvPr/>
        </p:nvSpPr>
        <p:spPr>
          <a:xfrm>
            <a:off x="250067" y="3157832"/>
            <a:ext cx="582211" cy="307777"/>
          </a:xfrm>
          <a:prstGeom prst="rect">
            <a:avLst/>
          </a:prstGeom>
          <a:noFill/>
        </p:spPr>
        <p:txBody>
          <a:bodyPr wrap="none" rtlCol="0">
            <a:spAutoFit/>
          </a:bodyPr>
          <a:lstStyle/>
          <a:p>
            <a:r>
              <a:rPr lang="en-US" sz="1400">
                <a:solidFill>
                  <a:schemeClr val="bg1"/>
                </a:solidFill>
              </a:rPr>
              <a:t>Fatty</a:t>
            </a:r>
          </a:p>
        </p:txBody>
      </p:sp>
      <p:cxnSp>
        <p:nvCxnSpPr>
          <p:cNvPr id="6" name="Straight Arrow Connector 5">
            <a:extLst>
              <a:ext uri="{FF2B5EF4-FFF2-40B4-BE49-F238E27FC236}">
                <a16:creationId xmlns:a16="http://schemas.microsoft.com/office/drawing/2014/main" id="{D1FAFAD1-0317-4B3B-B998-DC10E7B7EA23}"/>
              </a:ext>
            </a:extLst>
          </p:cNvPr>
          <p:cNvCxnSpPr/>
          <p:nvPr/>
        </p:nvCxnSpPr>
        <p:spPr bwMode="auto">
          <a:xfrm>
            <a:off x="905398" y="3306642"/>
            <a:ext cx="2265726" cy="0"/>
          </a:xfrm>
          <a:prstGeom prst="straightConnector1">
            <a:avLst/>
          </a:prstGeom>
          <a:solidFill>
            <a:schemeClr val="accent1"/>
          </a:solidFill>
          <a:ln w="22225" cap="flat" cmpd="sng" algn="ctr">
            <a:solidFill>
              <a:schemeClr val="bg1"/>
            </a:solidFill>
            <a:prstDash val="solid"/>
            <a:round/>
            <a:headEnd type="none" w="med" len="med"/>
            <a:tailEnd type="triangle"/>
          </a:ln>
          <a:effectLst>
            <a:prstShdw prst="shdw17" dist="17961" dir="2700000">
              <a:srgbClr val="FF0000">
                <a:gamma/>
                <a:shade val="60000"/>
                <a:invGamma/>
              </a:srgbClr>
            </a:prstShdw>
          </a:effectLst>
        </p:spPr>
      </p:cxnSp>
      <p:sp>
        <p:nvSpPr>
          <p:cNvPr id="27" name="TextBox 26">
            <a:extLst>
              <a:ext uri="{FF2B5EF4-FFF2-40B4-BE49-F238E27FC236}">
                <a16:creationId xmlns:a16="http://schemas.microsoft.com/office/drawing/2014/main" id="{9DD057D0-E138-4203-8177-E097103DE2D8}"/>
              </a:ext>
            </a:extLst>
          </p:cNvPr>
          <p:cNvSpPr txBox="1"/>
          <p:nvPr/>
        </p:nvSpPr>
        <p:spPr>
          <a:xfrm>
            <a:off x="3162869" y="3157832"/>
            <a:ext cx="702436" cy="307777"/>
          </a:xfrm>
          <a:prstGeom prst="rect">
            <a:avLst/>
          </a:prstGeom>
          <a:noFill/>
        </p:spPr>
        <p:txBody>
          <a:bodyPr wrap="none" rtlCol="0">
            <a:spAutoFit/>
          </a:bodyPr>
          <a:lstStyle/>
          <a:p>
            <a:r>
              <a:rPr lang="en-US" sz="1400">
                <a:solidFill>
                  <a:schemeClr val="bg1"/>
                </a:solidFill>
              </a:rPr>
              <a:t>Dense</a:t>
            </a:r>
          </a:p>
        </p:txBody>
      </p:sp>
      <p:sp>
        <p:nvSpPr>
          <p:cNvPr id="28" name="TextBox 27">
            <a:extLst>
              <a:ext uri="{FF2B5EF4-FFF2-40B4-BE49-F238E27FC236}">
                <a16:creationId xmlns:a16="http://schemas.microsoft.com/office/drawing/2014/main" id="{94CA832D-DFD4-4FA3-A4E4-E84CF2077AD7}"/>
              </a:ext>
            </a:extLst>
          </p:cNvPr>
          <p:cNvSpPr txBox="1"/>
          <p:nvPr/>
        </p:nvSpPr>
        <p:spPr>
          <a:xfrm>
            <a:off x="7247788" y="2882253"/>
            <a:ext cx="551372" cy="276999"/>
          </a:xfrm>
          <a:prstGeom prst="rect">
            <a:avLst/>
          </a:prstGeom>
          <a:noFill/>
        </p:spPr>
        <p:txBody>
          <a:bodyPr wrap="square" rtlCol="0">
            <a:spAutoFit/>
          </a:bodyPr>
          <a:lstStyle/>
          <a:p>
            <a:r>
              <a:rPr lang="en-US" sz="1200" b="1" dirty="0">
                <a:solidFill>
                  <a:schemeClr val="bg1"/>
                </a:solidFill>
              </a:rPr>
              <a:t>Fatty</a:t>
            </a:r>
          </a:p>
        </p:txBody>
      </p:sp>
      <p:sp>
        <p:nvSpPr>
          <p:cNvPr id="29" name="TextBox 28">
            <a:extLst>
              <a:ext uri="{FF2B5EF4-FFF2-40B4-BE49-F238E27FC236}">
                <a16:creationId xmlns:a16="http://schemas.microsoft.com/office/drawing/2014/main" id="{324A7902-8D2E-4B4C-90B8-AE0CFA0ECBF8}"/>
              </a:ext>
            </a:extLst>
          </p:cNvPr>
          <p:cNvSpPr txBox="1"/>
          <p:nvPr/>
        </p:nvSpPr>
        <p:spPr>
          <a:xfrm>
            <a:off x="9196251" y="2943867"/>
            <a:ext cx="877182" cy="276999"/>
          </a:xfrm>
          <a:prstGeom prst="rect">
            <a:avLst/>
          </a:prstGeom>
          <a:noFill/>
        </p:spPr>
        <p:txBody>
          <a:bodyPr wrap="square" rtlCol="0">
            <a:spAutoFit/>
          </a:bodyPr>
          <a:lstStyle/>
          <a:p>
            <a:r>
              <a:rPr lang="en-US" sz="1200" b="1" dirty="0">
                <a:solidFill>
                  <a:schemeClr val="bg1"/>
                </a:solidFill>
              </a:rPr>
              <a:t>Scattered</a:t>
            </a:r>
          </a:p>
        </p:txBody>
      </p:sp>
      <p:sp>
        <p:nvSpPr>
          <p:cNvPr id="30" name="TextBox 29">
            <a:extLst>
              <a:ext uri="{FF2B5EF4-FFF2-40B4-BE49-F238E27FC236}">
                <a16:creationId xmlns:a16="http://schemas.microsoft.com/office/drawing/2014/main" id="{495B9C05-51EA-4D0D-93DF-4C31F7511CB1}"/>
              </a:ext>
            </a:extLst>
          </p:cNvPr>
          <p:cNvSpPr txBox="1"/>
          <p:nvPr/>
        </p:nvSpPr>
        <p:spPr>
          <a:xfrm>
            <a:off x="7303592" y="4338349"/>
            <a:ext cx="1312732" cy="276999"/>
          </a:xfrm>
          <a:prstGeom prst="rect">
            <a:avLst/>
          </a:prstGeom>
          <a:noFill/>
        </p:spPr>
        <p:txBody>
          <a:bodyPr wrap="square" rtlCol="0">
            <a:spAutoFit/>
          </a:bodyPr>
          <a:lstStyle/>
          <a:p>
            <a:r>
              <a:rPr lang="en-US" sz="1200" b="1" dirty="0">
                <a:solidFill>
                  <a:schemeClr val="bg1"/>
                </a:solidFill>
              </a:rPr>
              <a:t>Heterogenous</a:t>
            </a:r>
          </a:p>
        </p:txBody>
      </p:sp>
      <p:sp>
        <p:nvSpPr>
          <p:cNvPr id="31" name="TextBox 30">
            <a:extLst>
              <a:ext uri="{FF2B5EF4-FFF2-40B4-BE49-F238E27FC236}">
                <a16:creationId xmlns:a16="http://schemas.microsoft.com/office/drawing/2014/main" id="{355F2B0E-982A-487F-8666-6D3151F3EB33}"/>
              </a:ext>
            </a:extLst>
          </p:cNvPr>
          <p:cNvSpPr txBox="1"/>
          <p:nvPr/>
        </p:nvSpPr>
        <p:spPr>
          <a:xfrm>
            <a:off x="9217885" y="4376108"/>
            <a:ext cx="711781" cy="276999"/>
          </a:xfrm>
          <a:prstGeom prst="rect">
            <a:avLst/>
          </a:prstGeom>
          <a:noFill/>
        </p:spPr>
        <p:txBody>
          <a:bodyPr wrap="square" rtlCol="0">
            <a:spAutoFit/>
          </a:bodyPr>
          <a:lstStyle/>
          <a:p>
            <a:r>
              <a:rPr lang="en-US" sz="1200" b="1" dirty="0">
                <a:solidFill>
                  <a:schemeClr val="bg1"/>
                </a:solidFill>
              </a:rPr>
              <a:t>Dense</a:t>
            </a:r>
          </a:p>
        </p:txBody>
      </p:sp>
      <p:sp>
        <p:nvSpPr>
          <p:cNvPr id="7" name="Rectangle 6">
            <a:extLst>
              <a:ext uri="{FF2B5EF4-FFF2-40B4-BE49-F238E27FC236}">
                <a16:creationId xmlns:a16="http://schemas.microsoft.com/office/drawing/2014/main" id="{82D03F6B-B3DD-445D-9C21-6DB93C32B00F}"/>
              </a:ext>
            </a:extLst>
          </p:cNvPr>
          <p:cNvSpPr/>
          <p:nvPr/>
        </p:nvSpPr>
        <p:spPr bwMode="auto">
          <a:xfrm>
            <a:off x="4213298" y="5235095"/>
            <a:ext cx="914400" cy="914400"/>
          </a:xfrm>
          <a:prstGeom prst="rect">
            <a:avLst/>
          </a:prstGeom>
          <a:noFill/>
          <a:ln w="31750" cap="flat" cmpd="sng" algn="ctr">
            <a:noFill/>
            <a:prstDash val="solid"/>
            <a:round/>
            <a:headEnd type="none" w="med" len="med"/>
            <a:tailEnd type="none" w="med" len="med"/>
          </a:ln>
          <a:effectLst>
            <a:prstShdw prst="shdw17" dist="17961" dir="2700000">
              <a:srgbClr val="FF0000">
                <a:gamma/>
                <a:shade val="60000"/>
                <a:invGamma/>
              </a:srgb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pic>
        <p:nvPicPr>
          <p:cNvPr id="40" name="Picture 39">
            <a:extLst>
              <a:ext uri="{FF2B5EF4-FFF2-40B4-BE49-F238E27FC236}">
                <a16:creationId xmlns:a16="http://schemas.microsoft.com/office/drawing/2014/main" id="{CEB0559E-3F54-4290-9CA8-D806C152464E}"/>
              </a:ext>
            </a:extLst>
          </p:cNvPr>
          <p:cNvPicPr>
            <a:picLocks noChangeAspect="1"/>
          </p:cNvPicPr>
          <p:nvPr/>
        </p:nvPicPr>
        <p:blipFill>
          <a:blip r:embed="rId6"/>
          <a:stretch>
            <a:fillRect/>
          </a:stretch>
        </p:blipFill>
        <p:spPr>
          <a:xfrm>
            <a:off x="4110393" y="2246113"/>
            <a:ext cx="2822693" cy="3432345"/>
          </a:xfrm>
          <a:prstGeom prst="rect">
            <a:avLst/>
          </a:prstGeom>
        </p:spPr>
      </p:pic>
      <p:pic>
        <p:nvPicPr>
          <p:cNvPr id="10" name="Graphic 9" descr="Checkmark">
            <a:extLst>
              <a:ext uri="{FF2B5EF4-FFF2-40B4-BE49-F238E27FC236}">
                <a16:creationId xmlns:a16="http://schemas.microsoft.com/office/drawing/2014/main" id="{24E41EBF-6579-4839-B713-2F9C726251F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72904" y="3809272"/>
            <a:ext cx="651255" cy="1190564"/>
          </a:xfrm>
          <a:prstGeom prst="rect">
            <a:avLst/>
          </a:prstGeom>
        </p:spPr>
      </p:pic>
      <p:pic>
        <p:nvPicPr>
          <p:cNvPr id="12" name="Graphic 11" descr="Close">
            <a:extLst>
              <a:ext uri="{FF2B5EF4-FFF2-40B4-BE49-F238E27FC236}">
                <a16:creationId xmlns:a16="http://schemas.microsoft.com/office/drawing/2014/main" id="{1509093B-AEAE-489E-A185-EBB8C409999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126697" y="3132982"/>
            <a:ext cx="914400" cy="914400"/>
          </a:xfrm>
          <a:prstGeom prst="rect">
            <a:avLst/>
          </a:prstGeom>
        </p:spPr>
      </p:pic>
      <p:pic>
        <p:nvPicPr>
          <p:cNvPr id="34" name="Picture 33">
            <a:extLst>
              <a:ext uri="{FF2B5EF4-FFF2-40B4-BE49-F238E27FC236}">
                <a16:creationId xmlns:a16="http://schemas.microsoft.com/office/drawing/2014/main" id="{C6A4A094-F167-48C8-836D-B0CF812F2FAC}"/>
              </a:ext>
            </a:extLst>
          </p:cNvPr>
          <p:cNvPicPr>
            <a:picLocks noChangeAspect="1"/>
          </p:cNvPicPr>
          <p:nvPr/>
        </p:nvPicPr>
        <p:blipFill>
          <a:blip r:embed="rId11"/>
          <a:stretch>
            <a:fillRect/>
          </a:stretch>
        </p:blipFill>
        <p:spPr>
          <a:xfrm>
            <a:off x="5133204" y="3962106"/>
            <a:ext cx="914479" cy="914479"/>
          </a:xfrm>
          <a:prstGeom prst="rect">
            <a:avLst/>
          </a:prstGeom>
        </p:spPr>
      </p:pic>
      <p:pic>
        <p:nvPicPr>
          <p:cNvPr id="35" name="Picture 34">
            <a:extLst>
              <a:ext uri="{FF2B5EF4-FFF2-40B4-BE49-F238E27FC236}">
                <a16:creationId xmlns:a16="http://schemas.microsoft.com/office/drawing/2014/main" id="{C732EF87-F7B5-4DA2-B6B1-A44B34318599}"/>
              </a:ext>
            </a:extLst>
          </p:cNvPr>
          <p:cNvPicPr>
            <a:picLocks noChangeAspect="1"/>
          </p:cNvPicPr>
          <p:nvPr/>
        </p:nvPicPr>
        <p:blipFill>
          <a:blip r:embed="rId11"/>
          <a:stretch>
            <a:fillRect/>
          </a:stretch>
        </p:blipFill>
        <p:spPr>
          <a:xfrm>
            <a:off x="5143297" y="4791309"/>
            <a:ext cx="914479" cy="914479"/>
          </a:xfrm>
          <a:prstGeom prst="rect">
            <a:avLst/>
          </a:prstGeom>
        </p:spPr>
      </p:pic>
      <p:pic>
        <p:nvPicPr>
          <p:cNvPr id="36" name="Picture 35">
            <a:extLst>
              <a:ext uri="{FF2B5EF4-FFF2-40B4-BE49-F238E27FC236}">
                <a16:creationId xmlns:a16="http://schemas.microsoft.com/office/drawing/2014/main" id="{D8072339-5019-4000-A023-8EB4BF58E4F1}"/>
              </a:ext>
            </a:extLst>
          </p:cNvPr>
          <p:cNvPicPr>
            <a:picLocks noChangeAspect="1"/>
          </p:cNvPicPr>
          <p:nvPr/>
        </p:nvPicPr>
        <p:blipFill>
          <a:blip r:embed="rId12"/>
          <a:stretch>
            <a:fillRect/>
          </a:stretch>
        </p:blipFill>
        <p:spPr>
          <a:xfrm>
            <a:off x="6071584" y="2963249"/>
            <a:ext cx="652329" cy="1188823"/>
          </a:xfrm>
          <a:prstGeom prst="rect">
            <a:avLst/>
          </a:prstGeom>
        </p:spPr>
      </p:pic>
      <p:pic>
        <p:nvPicPr>
          <p:cNvPr id="37" name="Picture 36">
            <a:extLst>
              <a:ext uri="{FF2B5EF4-FFF2-40B4-BE49-F238E27FC236}">
                <a16:creationId xmlns:a16="http://schemas.microsoft.com/office/drawing/2014/main" id="{5E714D1B-8BEF-4E09-8352-6BF74C147444}"/>
              </a:ext>
            </a:extLst>
          </p:cNvPr>
          <p:cNvPicPr>
            <a:picLocks noChangeAspect="1"/>
          </p:cNvPicPr>
          <p:nvPr/>
        </p:nvPicPr>
        <p:blipFill>
          <a:blip r:embed="rId12"/>
          <a:stretch>
            <a:fillRect/>
          </a:stretch>
        </p:blipFill>
        <p:spPr>
          <a:xfrm>
            <a:off x="6096580" y="4654136"/>
            <a:ext cx="652329" cy="1188823"/>
          </a:xfrm>
          <a:prstGeom prst="rect">
            <a:avLst/>
          </a:prstGeom>
        </p:spPr>
      </p:pic>
    </p:spTree>
    <p:custDataLst>
      <p:tags r:id="rId1"/>
    </p:custDataLst>
    <p:extLst>
      <p:ext uri="{BB962C8B-B14F-4D97-AF65-F5344CB8AC3E}">
        <p14:creationId xmlns:p14="http://schemas.microsoft.com/office/powerpoint/2010/main" val="2497362234"/>
      </p:ext>
    </p:extLst>
  </p:cSld>
  <p:clrMapOvr>
    <a:masterClrMapping/>
  </p:clrMapOvr>
  <mc:AlternateContent xmlns:mc="http://schemas.openxmlformats.org/markup-compatibility/2006">
    <mc:Choice xmlns:p14="http://schemas.microsoft.com/office/powerpoint/2010/main" Requires="p14">
      <p:transition p14:dur="0" advClick="0" advTm="58131"/>
    </mc:Choice>
    <mc:Fallback>
      <p:transition advClick="0" advTm="58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88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1999"/>
                                          </p:stCondLst>
                                        </p:cTn>
                                        <p:tgtEl>
                                          <p:spTgt spid="14"/>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2999"/>
                                          </p:stCondLst>
                                        </p:cTn>
                                        <p:tgtEl>
                                          <p:spTgt spid="78850"/>
                                        </p:tgtEl>
                                        <p:attrNameLst>
                                          <p:attrName>style.visibility</p:attrName>
                                        </p:attrNameLst>
                                      </p:cBhvr>
                                      <p:to>
                                        <p:strVal val="visible"/>
                                      </p:to>
                                    </p:set>
                                  </p:childTnLst>
                                </p:cTn>
                              </p:par>
                            </p:childTnLst>
                          </p:cTn>
                        </p:par>
                        <p:par>
                          <p:cTn id="15" fill="hold">
                            <p:stCondLst>
                              <p:cond delay="5000"/>
                            </p:stCondLst>
                            <p:childTnLst>
                              <p:par>
                                <p:cTn id="16" presetID="1" presetClass="entr" presetSubtype="0" fill="hold" grpId="0" nodeType="afterEffect">
                                  <p:stCondLst>
                                    <p:cond delay="0"/>
                                  </p:stCondLst>
                                  <p:childTnLst>
                                    <p:set>
                                      <p:cBhvr>
                                        <p:cTn id="17" dur="1" fill="hold">
                                          <p:stCondLst>
                                            <p:cond delay="2999"/>
                                          </p:stCondLst>
                                        </p:cTn>
                                        <p:tgtEl>
                                          <p:spTgt spid="4"/>
                                        </p:tgtEl>
                                        <p:attrNameLst>
                                          <p:attrName>style.visibility</p:attrName>
                                        </p:attrNameLst>
                                      </p:cBhvr>
                                      <p:to>
                                        <p:strVal val="visible"/>
                                      </p:to>
                                    </p:set>
                                  </p:childTnLst>
                                </p:cTn>
                              </p:par>
                            </p:childTnLst>
                          </p:cTn>
                        </p:par>
                        <p:par>
                          <p:cTn id="18" fill="hold">
                            <p:stCondLst>
                              <p:cond delay="8000"/>
                            </p:stCondLst>
                            <p:childTnLst>
                              <p:par>
                                <p:cTn id="19" presetID="1" presetClass="entr" presetSubtype="0" fill="hold" nodeType="afterEffect">
                                  <p:stCondLst>
                                    <p:cond delay="0"/>
                                  </p:stCondLst>
                                  <p:childTnLst>
                                    <p:set>
                                      <p:cBhvr>
                                        <p:cTn id="20" dur="1" fill="hold">
                                          <p:stCondLst>
                                            <p:cond delay="749"/>
                                          </p:stCondLst>
                                        </p:cTn>
                                        <p:tgtEl>
                                          <p:spTgt spid="6"/>
                                        </p:tgtEl>
                                        <p:attrNameLst>
                                          <p:attrName>style.visibility</p:attrName>
                                        </p:attrNameLst>
                                      </p:cBhvr>
                                      <p:to>
                                        <p:strVal val="visible"/>
                                      </p:to>
                                    </p:set>
                                  </p:childTnLst>
                                </p:cTn>
                              </p:par>
                            </p:childTnLst>
                          </p:cTn>
                        </p:par>
                        <p:par>
                          <p:cTn id="21" fill="hold">
                            <p:stCondLst>
                              <p:cond delay="8750"/>
                            </p:stCondLst>
                            <p:childTnLst>
                              <p:par>
                                <p:cTn id="22" presetID="1" presetClass="entr" presetSubtype="0" fill="hold" grpId="0" nodeType="afterEffect">
                                  <p:stCondLst>
                                    <p:cond delay="0"/>
                                  </p:stCondLst>
                                  <p:childTnLst>
                                    <p:set>
                                      <p:cBhvr>
                                        <p:cTn id="23" dur="1" fill="hold">
                                          <p:stCondLst>
                                            <p:cond delay="1499"/>
                                          </p:stCondLst>
                                        </p:cTn>
                                        <p:tgtEl>
                                          <p:spTgt spid="27"/>
                                        </p:tgtEl>
                                        <p:attrNameLst>
                                          <p:attrName>style.visibility</p:attrName>
                                        </p:attrNameLst>
                                      </p:cBhvr>
                                      <p:to>
                                        <p:strVal val="visible"/>
                                      </p:to>
                                    </p:set>
                                  </p:childTnLst>
                                </p:cTn>
                              </p:par>
                            </p:childTnLst>
                          </p:cTn>
                        </p:par>
                        <p:par>
                          <p:cTn id="24" fill="hold">
                            <p:stCondLst>
                              <p:cond delay="10250"/>
                            </p:stCondLst>
                            <p:childTnLst>
                              <p:par>
                                <p:cTn id="25" presetID="1" presetClass="entr" presetSubtype="0" fill="hold" grpId="0" nodeType="afterEffect">
                                  <p:stCondLst>
                                    <p:cond delay="0"/>
                                  </p:stCondLst>
                                  <p:childTnLst>
                                    <p:set>
                                      <p:cBhvr>
                                        <p:cTn id="26" dur="1" fill="hold">
                                          <p:stCondLst>
                                            <p:cond delay="1999"/>
                                          </p:stCondLst>
                                        </p:cTn>
                                        <p:tgtEl>
                                          <p:spTgt spid="3"/>
                                        </p:tgtEl>
                                        <p:attrNameLst>
                                          <p:attrName>style.visibility</p:attrName>
                                        </p:attrNameLst>
                                      </p:cBhvr>
                                      <p:to>
                                        <p:strVal val="visible"/>
                                      </p:to>
                                    </p:set>
                                  </p:childTnLst>
                                </p:cTn>
                              </p:par>
                            </p:childTnLst>
                          </p:cTn>
                        </p:par>
                        <p:par>
                          <p:cTn id="27" fill="hold">
                            <p:stCondLst>
                              <p:cond delay="12250"/>
                            </p:stCondLst>
                            <p:childTnLst>
                              <p:par>
                                <p:cTn id="28" presetID="1" presetClass="entr" presetSubtype="0" fill="hold" grpId="0" nodeType="afterEffect">
                                  <p:stCondLst>
                                    <p:cond delay="2000"/>
                                  </p:stCondLst>
                                  <p:childTnLst>
                                    <p:set>
                                      <p:cBhvr>
                                        <p:cTn id="29" dur="1" fill="hold">
                                          <p:stCondLst>
                                            <p:cond delay="1999"/>
                                          </p:stCondLst>
                                        </p:cTn>
                                        <p:tgtEl>
                                          <p:spTgt spid="21"/>
                                        </p:tgtEl>
                                        <p:attrNameLst>
                                          <p:attrName>style.visibility</p:attrName>
                                        </p:attrNameLst>
                                      </p:cBhvr>
                                      <p:to>
                                        <p:strVal val="visible"/>
                                      </p:to>
                                    </p:set>
                                  </p:childTnLst>
                                </p:cTn>
                              </p:par>
                            </p:childTnLst>
                          </p:cTn>
                        </p:par>
                        <p:par>
                          <p:cTn id="30" fill="hold">
                            <p:stCondLst>
                              <p:cond delay="16250"/>
                            </p:stCondLst>
                            <p:childTnLst>
                              <p:par>
                                <p:cTn id="31" presetID="1" presetClass="entr" presetSubtype="0" fill="hold" grpId="0" nodeType="afterEffect">
                                  <p:stCondLst>
                                    <p:cond delay="1500"/>
                                  </p:stCondLst>
                                  <p:childTnLst>
                                    <p:set>
                                      <p:cBhvr>
                                        <p:cTn id="32" dur="1" fill="hold">
                                          <p:stCondLst>
                                            <p:cond delay="1749"/>
                                          </p:stCondLst>
                                        </p:cTn>
                                        <p:tgtEl>
                                          <p:spTgt spid="22"/>
                                        </p:tgtEl>
                                        <p:attrNameLst>
                                          <p:attrName>style.visibility</p:attrName>
                                        </p:attrNameLst>
                                      </p:cBhvr>
                                      <p:to>
                                        <p:strVal val="visible"/>
                                      </p:to>
                                    </p:set>
                                  </p:childTnLst>
                                </p:cTn>
                              </p:par>
                            </p:childTnLst>
                          </p:cTn>
                        </p:par>
                        <p:par>
                          <p:cTn id="33" fill="hold">
                            <p:stCondLst>
                              <p:cond delay="19500"/>
                            </p:stCondLst>
                            <p:childTnLst>
                              <p:par>
                                <p:cTn id="34" presetID="1" presetClass="entr" presetSubtype="0" fill="hold" grpId="0" nodeType="afterEffect">
                                  <p:stCondLst>
                                    <p:cond delay="0"/>
                                  </p:stCondLst>
                                  <p:childTnLst>
                                    <p:set>
                                      <p:cBhvr>
                                        <p:cTn id="35" dur="1" fill="hold">
                                          <p:stCondLst>
                                            <p:cond delay="1999"/>
                                          </p:stCondLst>
                                        </p:cTn>
                                        <p:tgtEl>
                                          <p:spTgt spid="13"/>
                                        </p:tgtEl>
                                        <p:attrNameLst>
                                          <p:attrName>style.visibility</p:attrName>
                                        </p:attrNameLst>
                                      </p:cBhvr>
                                      <p:to>
                                        <p:strVal val="visible"/>
                                      </p:to>
                                    </p:set>
                                  </p:childTnLst>
                                </p:cTn>
                              </p:par>
                            </p:childTnLst>
                          </p:cTn>
                        </p:par>
                        <p:par>
                          <p:cTn id="36" fill="hold">
                            <p:stCondLst>
                              <p:cond delay="21500"/>
                            </p:stCondLst>
                            <p:childTnLst>
                              <p:par>
                                <p:cTn id="37" presetID="1" presetClass="entr" presetSubtype="0" fill="hold" nodeType="afterEffect">
                                  <p:stCondLst>
                                    <p:cond delay="0"/>
                                  </p:stCondLst>
                                  <p:childTnLst>
                                    <p:set>
                                      <p:cBhvr>
                                        <p:cTn id="38" dur="1" fill="hold">
                                          <p:stCondLst>
                                            <p:cond delay="1999"/>
                                          </p:stCondLst>
                                        </p:cTn>
                                        <p:tgtEl>
                                          <p:spTgt spid="5"/>
                                        </p:tgtEl>
                                        <p:attrNameLst>
                                          <p:attrName>style.visibility</p:attrName>
                                        </p:attrNameLst>
                                      </p:cBhvr>
                                      <p:to>
                                        <p:strVal val="visible"/>
                                      </p:to>
                                    </p:set>
                                  </p:childTnLst>
                                </p:cTn>
                              </p:par>
                            </p:childTnLst>
                          </p:cTn>
                        </p:par>
                        <p:par>
                          <p:cTn id="39" fill="hold">
                            <p:stCondLst>
                              <p:cond delay="23500"/>
                            </p:stCondLst>
                            <p:childTnLst>
                              <p:par>
                                <p:cTn id="40" presetID="1" presetClass="entr" presetSubtype="0" fill="hold" grpId="0" nodeType="afterEffect">
                                  <p:stCondLst>
                                    <p:cond delay="0"/>
                                  </p:stCondLst>
                                  <p:childTnLst>
                                    <p:set>
                                      <p:cBhvr>
                                        <p:cTn id="41" dur="1" fill="hold">
                                          <p:stCondLst>
                                            <p:cond delay="1999"/>
                                          </p:stCondLst>
                                        </p:cTn>
                                        <p:tgtEl>
                                          <p:spTgt spid="28"/>
                                        </p:tgtEl>
                                        <p:attrNameLst>
                                          <p:attrName>style.visibility</p:attrName>
                                        </p:attrNameLst>
                                      </p:cBhvr>
                                      <p:to>
                                        <p:strVal val="visible"/>
                                      </p:to>
                                    </p:set>
                                  </p:childTnLst>
                                </p:cTn>
                              </p:par>
                            </p:childTnLst>
                          </p:cTn>
                        </p:par>
                        <p:par>
                          <p:cTn id="42" fill="hold">
                            <p:stCondLst>
                              <p:cond delay="25500"/>
                            </p:stCondLst>
                            <p:childTnLst>
                              <p:par>
                                <p:cTn id="43" presetID="1" presetClass="entr" presetSubtype="0" fill="hold" grpId="0" nodeType="afterEffect">
                                  <p:stCondLst>
                                    <p:cond delay="0"/>
                                  </p:stCondLst>
                                  <p:childTnLst>
                                    <p:set>
                                      <p:cBhvr>
                                        <p:cTn id="44" dur="1" fill="hold">
                                          <p:stCondLst>
                                            <p:cond delay="1999"/>
                                          </p:stCondLst>
                                        </p:cTn>
                                        <p:tgtEl>
                                          <p:spTgt spid="29"/>
                                        </p:tgtEl>
                                        <p:attrNameLst>
                                          <p:attrName>style.visibility</p:attrName>
                                        </p:attrNameLst>
                                      </p:cBhvr>
                                      <p:to>
                                        <p:strVal val="visible"/>
                                      </p:to>
                                    </p:set>
                                  </p:childTnLst>
                                </p:cTn>
                              </p:par>
                            </p:childTnLst>
                          </p:cTn>
                        </p:par>
                        <p:par>
                          <p:cTn id="45" fill="hold">
                            <p:stCondLst>
                              <p:cond delay="27500"/>
                            </p:stCondLst>
                            <p:childTnLst>
                              <p:par>
                                <p:cTn id="46" presetID="1" presetClass="entr" presetSubtype="0" fill="hold" grpId="0" nodeType="afterEffect">
                                  <p:stCondLst>
                                    <p:cond delay="0"/>
                                  </p:stCondLst>
                                  <p:childTnLst>
                                    <p:set>
                                      <p:cBhvr>
                                        <p:cTn id="47" dur="1" fill="hold">
                                          <p:stCondLst>
                                            <p:cond delay="1999"/>
                                          </p:stCondLst>
                                        </p:cTn>
                                        <p:tgtEl>
                                          <p:spTgt spid="30"/>
                                        </p:tgtEl>
                                        <p:attrNameLst>
                                          <p:attrName>style.visibility</p:attrName>
                                        </p:attrNameLst>
                                      </p:cBhvr>
                                      <p:to>
                                        <p:strVal val="visible"/>
                                      </p:to>
                                    </p:set>
                                  </p:childTnLst>
                                </p:cTn>
                              </p:par>
                            </p:childTnLst>
                          </p:cTn>
                        </p:par>
                        <p:par>
                          <p:cTn id="48" fill="hold">
                            <p:stCondLst>
                              <p:cond delay="29500"/>
                            </p:stCondLst>
                            <p:childTnLst>
                              <p:par>
                                <p:cTn id="49" presetID="1" presetClass="entr" presetSubtype="0" fill="hold" grpId="0" nodeType="afterEffect">
                                  <p:stCondLst>
                                    <p:cond delay="0"/>
                                  </p:stCondLst>
                                  <p:childTnLst>
                                    <p:set>
                                      <p:cBhvr>
                                        <p:cTn id="50" dur="1" fill="hold">
                                          <p:stCondLst>
                                            <p:cond delay="1999"/>
                                          </p:stCondLst>
                                        </p:cTn>
                                        <p:tgtEl>
                                          <p:spTgt spid="31"/>
                                        </p:tgtEl>
                                        <p:attrNameLst>
                                          <p:attrName>style.visibility</p:attrName>
                                        </p:attrNameLst>
                                      </p:cBhvr>
                                      <p:to>
                                        <p:strVal val="visible"/>
                                      </p:to>
                                    </p:set>
                                  </p:childTnLst>
                                </p:cTn>
                              </p:par>
                            </p:childTnLst>
                          </p:cTn>
                        </p:par>
                        <p:par>
                          <p:cTn id="51" fill="hold">
                            <p:stCondLst>
                              <p:cond delay="31500"/>
                            </p:stCondLst>
                            <p:childTnLst>
                              <p:par>
                                <p:cTn id="52" presetID="1" presetClass="entr" presetSubtype="0" fill="hold" grpId="0" nodeType="afterEffect">
                                  <p:stCondLst>
                                    <p:cond delay="0"/>
                                  </p:stCondLst>
                                  <p:childTnLst>
                                    <p:set>
                                      <p:cBhvr>
                                        <p:cTn id="53" dur="1" fill="hold">
                                          <p:stCondLst>
                                            <p:cond delay="1999"/>
                                          </p:stCondLst>
                                        </p:cTn>
                                        <p:tgtEl>
                                          <p:spTgt spid="23"/>
                                        </p:tgtEl>
                                        <p:attrNameLst>
                                          <p:attrName>style.visibility</p:attrName>
                                        </p:attrNameLst>
                                      </p:cBhvr>
                                      <p:to>
                                        <p:strVal val="visible"/>
                                      </p:to>
                                    </p:set>
                                  </p:childTnLst>
                                </p:cTn>
                              </p:par>
                            </p:childTnLst>
                          </p:cTn>
                        </p:par>
                        <p:par>
                          <p:cTn id="54" fill="hold">
                            <p:stCondLst>
                              <p:cond delay="33500"/>
                            </p:stCondLst>
                            <p:childTnLst>
                              <p:par>
                                <p:cTn id="55" presetID="1" presetClass="entr" presetSubtype="0" fill="hold" grpId="0" nodeType="afterEffect">
                                  <p:stCondLst>
                                    <p:cond delay="0"/>
                                  </p:stCondLst>
                                  <p:childTnLst>
                                    <p:set>
                                      <p:cBhvr>
                                        <p:cTn id="56" dur="1" fill="hold">
                                          <p:stCondLst>
                                            <p:cond delay="1999"/>
                                          </p:stCondLst>
                                        </p:cTn>
                                        <p:tgtEl>
                                          <p:spTgt spid="24"/>
                                        </p:tgtEl>
                                        <p:attrNameLst>
                                          <p:attrName>style.visibility</p:attrName>
                                        </p:attrNameLst>
                                      </p:cBhvr>
                                      <p:to>
                                        <p:strVal val="visible"/>
                                      </p:to>
                                    </p:set>
                                  </p:childTnLst>
                                </p:cTn>
                              </p:par>
                            </p:childTnLst>
                          </p:cTn>
                        </p:par>
                        <p:par>
                          <p:cTn id="57" fill="hold">
                            <p:stCondLst>
                              <p:cond delay="35500"/>
                            </p:stCondLst>
                            <p:childTnLst>
                              <p:par>
                                <p:cTn id="58" presetID="1" presetClass="entr" presetSubtype="0" fill="hold" grpId="0" nodeType="afterEffect">
                                  <p:stCondLst>
                                    <p:cond delay="0"/>
                                  </p:stCondLst>
                                  <p:childTnLst>
                                    <p:set>
                                      <p:cBhvr>
                                        <p:cTn id="59" dur="1" fill="hold">
                                          <p:stCondLst>
                                            <p:cond delay="1999"/>
                                          </p:stCondLst>
                                        </p:cTn>
                                        <p:tgtEl>
                                          <p:spTgt spid="25"/>
                                        </p:tgtEl>
                                        <p:attrNameLst>
                                          <p:attrName>style.visibility</p:attrName>
                                        </p:attrNameLst>
                                      </p:cBhvr>
                                      <p:to>
                                        <p:strVal val="visible"/>
                                      </p:to>
                                    </p:set>
                                  </p:childTnLst>
                                </p:cTn>
                              </p:par>
                            </p:childTnLst>
                          </p:cTn>
                        </p:par>
                        <p:par>
                          <p:cTn id="60" fill="hold">
                            <p:stCondLst>
                              <p:cond delay="37500"/>
                            </p:stCondLst>
                            <p:childTnLst>
                              <p:par>
                                <p:cTn id="61" presetID="1" presetClass="entr" presetSubtype="0" fill="hold" nodeType="afterEffect">
                                  <p:stCondLst>
                                    <p:cond delay="0"/>
                                  </p:stCondLst>
                                  <p:childTnLst>
                                    <p:set>
                                      <p:cBhvr>
                                        <p:cTn id="62" dur="1" fill="hold">
                                          <p:stCondLst>
                                            <p:cond delay="1999"/>
                                          </p:stCondLst>
                                        </p:cTn>
                                        <p:tgtEl>
                                          <p:spTgt spid="40"/>
                                        </p:tgtEl>
                                        <p:attrNameLst>
                                          <p:attrName>style.visibility</p:attrName>
                                        </p:attrNameLst>
                                      </p:cBhvr>
                                      <p:to>
                                        <p:strVal val="visible"/>
                                      </p:to>
                                    </p:set>
                                  </p:childTnLst>
                                </p:cTn>
                              </p:par>
                            </p:childTnLst>
                          </p:cTn>
                        </p:par>
                        <p:par>
                          <p:cTn id="63" fill="hold">
                            <p:stCondLst>
                              <p:cond delay="39500"/>
                            </p:stCondLst>
                            <p:childTnLst>
                              <p:par>
                                <p:cTn id="64" presetID="1" presetClass="entr" presetSubtype="0" fill="hold" nodeType="afterEffect">
                                  <p:stCondLst>
                                    <p:cond delay="0"/>
                                  </p:stCondLst>
                                  <p:childTnLst>
                                    <p:set>
                                      <p:cBhvr>
                                        <p:cTn id="65" dur="1" fill="hold">
                                          <p:stCondLst>
                                            <p:cond delay="1999"/>
                                          </p:stCondLst>
                                        </p:cTn>
                                        <p:tgtEl>
                                          <p:spTgt spid="12"/>
                                        </p:tgtEl>
                                        <p:attrNameLst>
                                          <p:attrName>style.visibility</p:attrName>
                                        </p:attrNameLst>
                                      </p:cBhvr>
                                      <p:to>
                                        <p:strVal val="visible"/>
                                      </p:to>
                                    </p:set>
                                  </p:childTnLst>
                                </p:cTn>
                              </p:par>
                            </p:childTnLst>
                          </p:cTn>
                        </p:par>
                        <p:par>
                          <p:cTn id="66" fill="hold">
                            <p:stCondLst>
                              <p:cond delay="41500"/>
                            </p:stCondLst>
                            <p:childTnLst>
                              <p:par>
                                <p:cTn id="67" presetID="1" presetClass="entr" presetSubtype="0" fill="hold" nodeType="afterEffect">
                                  <p:stCondLst>
                                    <p:cond delay="0"/>
                                  </p:stCondLst>
                                  <p:childTnLst>
                                    <p:set>
                                      <p:cBhvr>
                                        <p:cTn id="68" dur="1" fill="hold">
                                          <p:stCondLst>
                                            <p:cond delay="1999"/>
                                          </p:stCondLst>
                                        </p:cTn>
                                        <p:tgtEl>
                                          <p:spTgt spid="36"/>
                                        </p:tgtEl>
                                        <p:attrNameLst>
                                          <p:attrName>style.visibility</p:attrName>
                                        </p:attrNameLst>
                                      </p:cBhvr>
                                      <p:to>
                                        <p:strVal val="visible"/>
                                      </p:to>
                                    </p:set>
                                  </p:childTnLst>
                                </p:cTn>
                              </p:par>
                            </p:childTnLst>
                          </p:cTn>
                        </p:par>
                        <p:par>
                          <p:cTn id="69" fill="hold">
                            <p:stCondLst>
                              <p:cond delay="43500"/>
                            </p:stCondLst>
                            <p:childTnLst>
                              <p:par>
                                <p:cTn id="70" presetID="1" presetClass="entr" presetSubtype="0" fill="hold" nodeType="afterEffect">
                                  <p:stCondLst>
                                    <p:cond delay="0"/>
                                  </p:stCondLst>
                                  <p:childTnLst>
                                    <p:set>
                                      <p:cBhvr>
                                        <p:cTn id="71" dur="1" fill="hold">
                                          <p:stCondLst>
                                            <p:cond delay="1999"/>
                                          </p:stCondLst>
                                        </p:cTn>
                                        <p:tgtEl>
                                          <p:spTgt spid="34"/>
                                        </p:tgtEl>
                                        <p:attrNameLst>
                                          <p:attrName>style.visibility</p:attrName>
                                        </p:attrNameLst>
                                      </p:cBhvr>
                                      <p:to>
                                        <p:strVal val="visible"/>
                                      </p:to>
                                    </p:set>
                                  </p:childTnLst>
                                </p:cTn>
                              </p:par>
                            </p:childTnLst>
                          </p:cTn>
                        </p:par>
                        <p:par>
                          <p:cTn id="72" fill="hold">
                            <p:stCondLst>
                              <p:cond delay="45500"/>
                            </p:stCondLst>
                            <p:childTnLst>
                              <p:par>
                                <p:cTn id="73" presetID="1" presetClass="entr" presetSubtype="0" fill="hold" nodeType="afterEffect">
                                  <p:stCondLst>
                                    <p:cond delay="0"/>
                                  </p:stCondLst>
                                  <p:childTnLst>
                                    <p:set>
                                      <p:cBhvr>
                                        <p:cTn id="74" dur="1" fill="hold">
                                          <p:stCondLst>
                                            <p:cond delay="1999"/>
                                          </p:stCondLst>
                                        </p:cTn>
                                        <p:tgtEl>
                                          <p:spTgt spid="10"/>
                                        </p:tgtEl>
                                        <p:attrNameLst>
                                          <p:attrName>style.visibility</p:attrName>
                                        </p:attrNameLst>
                                      </p:cBhvr>
                                      <p:to>
                                        <p:strVal val="visible"/>
                                      </p:to>
                                    </p:set>
                                  </p:childTnLst>
                                </p:cTn>
                              </p:par>
                            </p:childTnLst>
                          </p:cTn>
                        </p:par>
                        <p:par>
                          <p:cTn id="75" fill="hold">
                            <p:stCondLst>
                              <p:cond delay="47500"/>
                            </p:stCondLst>
                            <p:childTnLst>
                              <p:par>
                                <p:cTn id="76" presetID="1" presetClass="entr" presetSubtype="0" fill="hold" nodeType="afterEffect">
                                  <p:stCondLst>
                                    <p:cond delay="0"/>
                                  </p:stCondLst>
                                  <p:childTnLst>
                                    <p:set>
                                      <p:cBhvr>
                                        <p:cTn id="77" dur="1" fill="hold">
                                          <p:stCondLst>
                                            <p:cond delay="1999"/>
                                          </p:stCondLst>
                                        </p:cTn>
                                        <p:tgtEl>
                                          <p:spTgt spid="35"/>
                                        </p:tgtEl>
                                        <p:attrNameLst>
                                          <p:attrName>style.visibility</p:attrName>
                                        </p:attrNameLst>
                                      </p:cBhvr>
                                      <p:to>
                                        <p:strVal val="visible"/>
                                      </p:to>
                                    </p:set>
                                  </p:childTnLst>
                                </p:cTn>
                              </p:par>
                            </p:childTnLst>
                          </p:cTn>
                        </p:par>
                        <p:par>
                          <p:cTn id="78" fill="hold">
                            <p:stCondLst>
                              <p:cond delay="49500"/>
                            </p:stCondLst>
                            <p:childTnLst>
                              <p:par>
                                <p:cTn id="79" presetID="1" presetClass="entr" presetSubtype="0" fill="hold" nodeType="afterEffect">
                                  <p:stCondLst>
                                    <p:cond delay="0"/>
                                  </p:stCondLst>
                                  <p:childTnLst>
                                    <p:set>
                                      <p:cBhvr>
                                        <p:cTn id="80" dur="1" fill="hold">
                                          <p:stCondLst>
                                            <p:cond delay="1999"/>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15" grpId="0" animBg="1"/>
      <p:bldP spid="78849" grpId="0"/>
      <p:bldP spid="13" grpId="0"/>
      <p:bldP spid="14" grpId="0"/>
      <p:bldP spid="3" grpId="0"/>
      <p:bldP spid="21" grpId="0"/>
      <p:bldP spid="22" grpId="0"/>
      <p:bldP spid="4" grpId="0"/>
      <p:bldP spid="27" grpId="0"/>
      <p:bldP spid="28" grpId="0"/>
      <p:bldP spid="29" grpId="0"/>
      <p:bldP spid="30"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6458A5D6-700B-41E1-9BAF-6357F9308F3E}"/>
              </a:ext>
            </a:extLst>
          </p:cNvPr>
          <p:cNvSpPr txBox="1">
            <a:spLocks/>
          </p:cNvSpPr>
          <p:nvPr/>
        </p:nvSpPr>
        <p:spPr bwMode="auto">
          <a:xfrm>
            <a:off x="444755" y="3211222"/>
            <a:ext cx="3298306" cy="9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a:lstStyle>
          <a:p>
            <a:pPr>
              <a:defRPr/>
            </a:pPr>
            <a:r>
              <a:rPr lang="en-US" sz="2400">
                <a:solidFill>
                  <a:sysClr val="window" lastClr="FFFFFF">
                    <a:lumMod val="50000"/>
                  </a:sysClr>
                </a:solidFill>
                <a:latin typeface="Arial" panose="020B0604020202020204" pitchFamily="34" charset="0"/>
                <a:cs typeface="Arial" panose="020B0604020202020204" pitchFamily="34" charset="0"/>
              </a:rPr>
              <a:t>NCI Case Control Study of Relative Risk</a:t>
            </a:r>
            <a:br>
              <a:rPr lang="en-US" sz="2400">
                <a:solidFill>
                  <a:sysClr val="window" lastClr="FFFFFF">
                    <a:lumMod val="50000"/>
                  </a:sysClr>
                </a:solidFill>
                <a:latin typeface="Arial" panose="020B0604020202020204" pitchFamily="34" charset="0"/>
                <a:cs typeface="Arial" panose="020B0604020202020204" pitchFamily="34" charset="0"/>
              </a:rPr>
            </a:br>
            <a:endParaRPr lang="en-US" sz="2400">
              <a:solidFill>
                <a:sysClr val="window" lastClr="FFFFFF">
                  <a:lumMod val="50000"/>
                </a:sysClr>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1A795B34-04F1-4946-9D34-005F195E990C}"/>
              </a:ext>
            </a:extLst>
          </p:cNvPr>
          <p:cNvSpPr txBox="1">
            <a:spLocks/>
          </p:cNvSpPr>
          <p:nvPr/>
        </p:nvSpPr>
        <p:spPr bwMode="auto">
          <a:xfrm>
            <a:off x="485442" y="3103606"/>
            <a:ext cx="3298306" cy="9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a:lstStyle>
          <a:p>
            <a:pPr>
              <a:defRPr/>
            </a:pPr>
            <a:r>
              <a:rPr lang="en-US" sz="2400">
                <a:solidFill>
                  <a:sysClr val="window" lastClr="FFFFFF">
                    <a:lumMod val="50000"/>
                  </a:sysClr>
                </a:solidFill>
                <a:latin typeface="Arial" panose="020B0604020202020204" pitchFamily="34" charset="0"/>
                <a:cs typeface="Arial" panose="020B0604020202020204" pitchFamily="34" charset="0"/>
              </a:rPr>
              <a:t>74 study subjects with recently diagnosed breast cancer and 150 healthy controls were recruited to this study</a:t>
            </a:r>
          </a:p>
        </p:txBody>
      </p:sp>
      <p:sp>
        <p:nvSpPr>
          <p:cNvPr id="20" name="Title 1">
            <a:extLst>
              <a:ext uri="{FF2B5EF4-FFF2-40B4-BE49-F238E27FC236}">
                <a16:creationId xmlns:a16="http://schemas.microsoft.com/office/drawing/2014/main" id="{8B93BBF2-4B2E-4C41-8E03-805E92098FD8}"/>
              </a:ext>
            </a:extLst>
          </p:cNvPr>
          <p:cNvSpPr txBox="1">
            <a:spLocks/>
          </p:cNvSpPr>
          <p:nvPr/>
        </p:nvSpPr>
        <p:spPr bwMode="auto">
          <a:xfrm>
            <a:off x="609699" y="3318838"/>
            <a:ext cx="3298306" cy="9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a:lstStyle>
          <a:p>
            <a:pPr>
              <a:defRPr/>
            </a:pPr>
            <a:r>
              <a:rPr lang="en-US" sz="2400" dirty="0">
                <a:solidFill>
                  <a:sysClr val="window" lastClr="FFFFFF">
                    <a:lumMod val="50000"/>
                  </a:sysClr>
                </a:solidFill>
                <a:latin typeface="Arial" panose="020B0604020202020204" pitchFamily="34" charset="0"/>
                <a:cs typeface="Arial" panose="020B0604020202020204" pitchFamily="34" charset="0"/>
              </a:rPr>
              <a:t>As can be seen, there is a trend for incidence of cancer to increase  with increasing mammographic percent density  and volume averaged sound speed. </a:t>
            </a:r>
          </a:p>
        </p:txBody>
      </p:sp>
      <p:sp>
        <p:nvSpPr>
          <p:cNvPr id="22" name="Title 1">
            <a:extLst>
              <a:ext uri="{FF2B5EF4-FFF2-40B4-BE49-F238E27FC236}">
                <a16:creationId xmlns:a16="http://schemas.microsoft.com/office/drawing/2014/main" id="{0E6EFC4B-993F-45B9-8345-A213CFCD483C}"/>
              </a:ext>
            </a:extLst>
          </p:cNvPr>
          <p:cNvSpPr txBox="1">
            <a:spLocks/>
          </p:cNvSpPr>
          <p:nvPr/>
        </p:nvSpPr>
        <p:spPr bwMode="auto">
          <a:xfrm>
            <a:off x="664868" y="3170627"/>
            <a:ext cx="3298306" cy="9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a:lstStyle>
          <a:p>
            <a:pPr>
              <a:defRPr/>
            </a:pPr>
            <a:r>
              <a:rPr lang="en-US" sz="2400">
                <a:solidFill>
                  <a:sysClr val="window" lastClr="FFFFFF">
                    <a:lumMod val="50000"/>
                  </a:sysClr>
                </a:solidFill>
                <a:latin typeface="Arial" panose="020B0604020202020204" pitchFamily="34" charset="0"/>
                <a:cs typeface="Arial" panose="020B0604020202020204" pitchFamily="34" charset="0"/>
              </a:rPr>
              <a:t>The SoftVue measurements show strong, statistically significant risk gradient while mammography does not. </a:t>
            </a:r>
          </a:p>
        </p:txBody>
      </p:sp>
      <p:graphicFrame>
        <p:nvGraphicFramePr>
          <p:cNvPr id="14" name="Table 13">
            <a:extLst>
              <a:ext uri="{FF2B5EF4-FFF2-40B4-BE49-F238E27FC236}">
                <a16:creationId xmlns:a16="http://schemas.microsoft.com/office/drawing/2014/main" id="{0B294596-4F34-4E00-918D-23FAFF417810}"/>
              </a:ext>
            </a:extLst>
          </p:cNvPr>
          <p:cNvGraphicFramePr>
            <a:graphicFrameLocks noGrp="1"/>
          </p:cNvGraphicFramePr>
          <p:nvPr>
            <p:extLst>
              <p:ext uri="{D42A27DB-BD31-4B8C-83A1-F6EECF244321}">
                <p14:modId xmlns:p14="http://schemas.microsoft.com/office/powerpoint/2010/main" val="103025625"/>
              </p:ext>
            </p:extLst>
          </p:nvPr>
        </p:nvGraphicFramePr>
        <p:xfrm>
          <a:off x="538479" y="3100722"/>
          <a:ext cx="3353997" cy="1703312"/>
        </p:xfrm>
        <a:graphic>
          <a:graphicData uri="http://schemas.openxmlformats.org/drawingml/2006/table">
            <a:tbl>
              <a:tblPr firstRow="1" bandRow="1">
                <a:tableStyleId>{5C22544A-7EE6-4342-B048-85BDC9FD1C3A}</a:tableStyleId>
              </a:tblPr>
              <a:tblGrid>
                <a:gridCol w="999290">
                  <a:extLst>
                    <a:ext uri="{9D8B030D-6E8A-4147-A177-3AD203B41FA5}">
                      <a16:colId xmlns:a16="http://schemas.microsoft.com/office/drawing/2014/main" val="2282898506"/>
                    </a:ext>
                  </a:extLst>
                </a:gridCol>
                <a:gridCol w="1098293">
                  <a:extLst>
                    <a:ext uri="{9D8B030D-6E8A-4147-A177-3AD203B41FA5}">
                      <a16:colId xmlns:a16="http://schemas.microsoft.com/office/drawing/2014/main" val="954618963"/>
                    </a:ext>
                  </a:extLst>
                </a:gridCol>
                <a:gridCol w="1256414">
                  <a:extLst>
                    <a:ext uri="{9D8B030D-6E8A-4147-A177-3AD203B41FA5}">
                      <a16:colId xmlns:a16="http://schemas.microsoft.com/office/drawing/2014/main" val="2621429052"/>
                    </a:ext>
                  </a:extLst>
                </a:gridCol>
              </a:tblGrid>
              <a:tr h="851656">
                <a:tc>
                  <a:txBody>
                    <a:bodyPr/>
                    <a:lstStyle/>
                    <a:p>
                      <a:endParaRPr lang="en-US" sz="1800">
                        <a:solidFill>
                          <a:schemeClr val="bg1"/>
                        </a:solidFill>
                      </a:endParaRPr>
                    </a:p>
                  </a:txBody>
                  <a:tcPr anchor="ctr">
                    <a:noFill/>
                  </a:tcPr>
                </a:tc>
                <a:tc>
                  <a:txBody>
                    <a:bodyPr/>
                    <a:lstStyle/>
                    <a:p>
                      <a:r>
                        <a:rPr lang="en-US" sz="1800" err="1">
                          <a:solidFill>
                            <a:schemeClr val="bg1"/>
                          </a:solidFill>
                        </a:rPr>
                        <a:t>Mammo</a:t>
                      </a:r>
                      <a:endParaRPr lang="en-US" sz="1800">
                        <a:solidFill>
                          <a:schemeClr val="bg1"/>
                        </a:solidFill>
                      </a:endParaRPr>
                    </a:p>
                  </a:txBody>
                  <a:tcPr anchor="ctr">
                    <a:noFill/>
                  </a:tcPr>
                </a:tc>
                <a:tc>
                  <a:txBody>
                    <a:bodyPr/>
                    <a:lstStyle/>
                    <a:p>
                      <a:r>
                        <a:rPr lang="en-US" sz="1800">
                          <a:solidFill>
                            <a:schemeClr val="bg1"/>
                          </a:solidFill>
                        </a:rPr>
                        <a:t>SoftVue</a:t>
                      </a:r>
                    </a:p>
                  </a:txBody>
                  <a:tcPr anchor="ctr">
                    <a:noFill/>
                  </a:tcPr>
                </a:tc>
                <a:extLst>
                  <a:ext uri="{0D108BD9-81ED-4DB2-BD59-A6C34878D82A}">
                    <a16:rowId xmlns:a16="http://schemas.microsoft.com/office/drawing/2014/main" val="3601647223"/>
                  </a:ext>
                </a:extLst>
              </a:tr>
              <a:tr h="851656">
                <a:tc>
                  <a:txBody>
                    <a:bodyPr/>
                    <a:lstStyle/>
                    <a:p>
                      <a:r>
                        <a:rPr lang="en-US" sz="1800" b="1">
                          <a:solidFill>
                            <a:schemeClr val="bg1"/>
                          </a:solidFill>
                        </a:rPr>
                        <a:t>P value</a:t>
                      </a:r>
                    </a:p>
                  </a:txBody>
                  <a:tcPr anchor="ctr">
                    <a:noFill/>
                  </a:tcPr>
                </a:tc>
                <a:tc>
                  <a:txBody>
                    <a:bodyPr/>
                    <a:lstStyle/>
                    <a:p>
                      <a:r>
                        <a:rPr lang="en-US" sz="1800" b="1" dirty="0">
                          <a:solidFill>
                            <a:srgbClr val="FF0000"/>
                          </a:solidFill>
                        </a:rPr>
                        <a:t>p=0.15</a:t>
                      </a:r>
                    </a:p>
                  </a:txBody>
                  <a:tcPr anchor="ctr">
                    <a:noFill/>
                  </a:tcPr>
                </a:tc>
                <a:tc>
                  <a:txBody>
                    <a:bodyPr/>
                    <a:lstStyle/>
                    <a:p>
                      <a:r>
                        <a:rPr lang="en-US" sz="1800" b="1" dirty="0">
                          <a:solidFill>
                            <a:srgbClr val="00B050"/>
                          </a:solidFill>
                        </a:rPr>
                        <a:t>p=0.0003</a:t>
                      </a:r>
                    </a:p>
                  </a:txBody>
                  <a:tcPr anchor="ctr">
                    <a:noFill/>
                  </a:tcPr>
                </a:tc>
                <a:extLst>
                  <a:ext uri="{0D108BD9-81ED-4DB2-BD59-A6C34878D82A}">
                    <a16:rowId xmlns:a16="http://schemas.microsoft.com/office/drawing/2014/main" val="2822877050"/>
                  </a:ext>
                </a:extLst>
              </a:tr>
            </a:tbl>
          </a:graphicData>
        </a:graphic>
      </p:graphicFrame>
      <p:pic>
        <p:nvPicPr>
          <p:cNvPr id="2" name="Picture 1">
            <a:extLst>
              <a:ext uri="{FF2B5EF4-FFF2-40B4-BE49-F238E27FC236}">
                <a16:creationId xmlns:a16="http://schemas.microsoft.com/office/drawing/2014/main" id="{F32DFABC-CDA7-44FF-8E91-5502F635F8A3}"/>
              </a:ext>
            </a:extLst>
          </p:cNvPr>
          <p:cNvPicPr>
            <a:picLocks noChangeAspect="1"/>
          </p:cNvPicPr>
          <p:nvPr/>
        </p:nvPicPr>
        <p:blipFill rotWithShape="1">
          <a:blip r:embed="rId4"/>
          <a:srcRect r="10230" b="20606"/>
          <a:stretch/>
        </p:blipFill>
        <p:spPr>
          <a:xfrm>
            <a:off x="5062873" y="2488311"/>
            <a:ext cx="6095559" cy="3533369"/>
          </a:xfrm>
          <a:prstGeom prst="rect">
            <a:avLst/>
          </a:prstGeom>
        </p:spPr>
      </p:pic>
      <p:sp>
        <p:nvSpPr>
          <p:cNvPr id="5" name="TextBox 4">
            <a:extLst>
              <a:ext uri="{FF2B5EF4-FFF2-40B4-BE49-F238E27FC236}">
                <a16:creationId xmlns:a16="http://schemas.microsoft.com/office/drawing/2014/main" id="{40F80BA1-EF08-4336-A2B9-66B268F44D62}"/>
              </a:ext>
            </a:extLst>
          </p:cNvPr>
          <p:cNvSpPr txBox="1"/>
          <p:nvPr/>
        </p:nvSpPr>
        <p:spPr>
          <a:xfrm rot="16200000">
            <a:off x="4095916" y="4115435"/>
            <a:ext cx="1454244" cy="369332"/>
          </a:xfrm>
          <a:prstGeom prst="rect">
            <a:avLst/>
          </a:prstGeom>
          <a:noFill/>
        </p:spPr>
        <p:txBody>
          <a:bodyPr wrap="none" rtlCol="0">
            <a:spAutoFit/>
          </a:bodyPr>
          <a:lstStyle/>
          <a:p>
            <a:r>
              <a:rPr lang="en-US" dirty="0">
                <a:solidFill>
                  <a:schemeClr val="bg1"/>
                </a:solidFill>
              </a:rPr>
              <a:t>Odds Ratios</a:t>
            </a:r>
          </a:p>
        </p:txBody>
      </p:sp>
      <p:sp>
        <p:nvSpPr>
          <p:cNvPr id="19" name="TextBox 18">
            <a:extLst>
              <a:ext uri="{FF2B5EF4-FFF2-40B4-BE49-F238E27FC236}">
                <a16:creationId xmlns:a16="http://schemas.microsoft.com/office/drawing/2014/main" id="{B4D134D7-1BA0-48A2-9B29-240E6435BC08}"/>
              </a:ext>
            </a:extLst>
          </p:cNvPr>
          <p:cNvSpPr txBox="1"/>
          <p:nvPr/>
        </p:nvSpPr>
        <p:spPr>
          <a:xfrm>
            <a:off x="7640396" y="6046667"/>
            <a:ext cx="1467068" cy="369332"/>
          </a:xfrm>
          <a:prstGeom prst="rect">
            <a:avLst/>
          </a:prstGeom>
          <a:noFill/>
        </p:spPr>
        <p:txBody>
          <a:bodyPr wrap="none" rtlCol="0">
            <a:spAutoFit/>
          </a:bodyPr>
          <a:lstStyle/>
          <a:p>
            <a:r>
              <a:rPr lang="en-US" dirty="0">
                <a:solidFill>
                  <a:schemeClr val="bg1"/>
                </a:solidFill>
              </a:rPr>
              <a:t>Density Bins</a:t>
            </a:r>
          </a:p>
        </p:txBody>
      </p:sp>
      <p:sp>
        <p:nvSpPr>
          <p:cNvPr id="21" name="TextBox 20">
            <a:extLst>
              <a:ext uri="{FF2B5EF4-FFF2-40B4-BE49-F238E27FC236}">
                <a16:creationId xmlns:a16="http://schemas.microsoft.com/office/drawing/2014/main" id="{F61EA56B-F62E-4B55-9756-F30FD1386D13}"/>
              </a:ext>
            </a:extLst>
          </p:cNvPr>
          <p:cNvSpPr txBox="1"/>
          <p:nvPr/>
        </p:nvSpPr>
        <p:spPr>
          <a:xfrm>
            <a:off x="8545317" y="1976809"/>
            <a:ext cx="1723549" cy="369332"/>
          </a:xfrm>
          <a:prstGeom prst="rect">
            <a:avLst/>
          </a:prstGeom>
          <a:noFill/>
        </p:spPr>
        <p:txBody>
          <a:bodyPr wrap="none" rtlCol="0">
            <a:spAutoFit/>
          </a:bodyPr>
          <a:lstStyle/>
          <a:p>
            <a:r>
              <a:rPr lang="en-US" dirty="0">
                <a:solidFill>
                  <a:schemeClr val="bg1"/>
                </a:solidFill>
              </a:rPr>
              <a:t>Mammography</a:t>
            </a:r>
          </a:p>
        </p:txBody>
      </p:sp>
      <p:sp>
        <p:nvSpPr>
          <p:cNvPr id="23" name="TextBox 22">
            <a:extLst>
              <a:ext uri="{FF2B5EF4-FFF2-40B4-BE49-F238E27FC236}">
                <a16:creationId xmlns:a16="http://schemas.microsoft.com/office/drawing/2014/main" id="{DBA9D770-C243-4B5E-9C26-53331F24F9A3}"/>
              </a:ext>
            </a:extLst>
          </p:cNvPr>
          <p:cNvSpPr txBox="1"/>
          <p:nvPr/>
        </p:nvSpPr>
        <p:spPr>
          <a:xfrm>
            <a:off x="6964605" y="1969809"/>
            <a:ext cx="996811" cy="369332"/>
          </a:xfrm>
          <a:prstGeom prst="rect">
            <a:avLst/>
          </a:prstGeom>
          <a:noFill/>
        </p:spPr>
        <p:txBody>
          <a:bodyPr wrap="none" rtlCol="0">
            <a:spAutoFit/>
          </a:bodyPr>
          <a:lstStyle/>
          <a:p>
            <a:r>
              <a:rPr lang="en-US" dirty="0">
                <a:solidFill>
                  <a:schemeClr val="bg1"/>
                </a:solidFill>
              </a:rPr>
              <a:t>SoftVue</a:t>
            </a:r>
          </a:p>
        </p:txBody>
      </p:sp>
      <p:sp>
        <p:nvSpPr>
          <p:cNvPr id="6" name="Rectangle 5">
            <a:extLst>
              <a:ext uri="{FF2B5EF4-FFF2-40B4-BE49-F238E27FC236}">
                <a16:creationId xmlns:a16="http://schemas.microsoft.com/office/drawing/2014/main" id="{372E2F43-E33B-4033-BEC8-CF2900B1A5DB}"/>
              </a:ext>
            </a:extLst>
          </p:cNvPr>
          <p:cNvSpPr/>
          <p:nvPr/>
        </p:nvSpPr>
        <p:spPr bwMode="auto">
          <a:xfrm>
            <a:off x="8218732" y="2034465"/>
            <a:ext cx="261577" cy="254702"/>
          </a:xfrm>
          <a:prstGeom prst="rect">
            <a:avLst/>
          </a:prstGeom>
          <a:solidFill>
            <a:srgbClr val="0060A8"/>
          </a:solidFill>
          <a:ln w="317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
        <p:nvSpPr>
          <p:cNvPr id="24" name="Rectangle 23">
            <a:extLst>
              <a:ext uri="{FF2B5EF4-FFF2-40B4-BE49-F238E27FC236}">
                <a16:creationId xmlns:a16="http://schemas.microsoft.com/office/drawing/2014/main" id="{B453D20E-A777-4CA2-9C63-BFDF45F9CBA5}"/>
              </a:ext>
            </a:extLst>
          </p:cNvPr>
          <p:cNvSpPr/>
          <p:nvPr/>
        </p:nvSpPr>
        <p:spPr bwMode="auto">
          <a:xfrm>
            <a:off x="6638020" y="2035068"/>
            <a:ext cx="261577" cy="254702"/>
          </a:xfrm>
          <a:prstGeom prst="rect">
            <a:avLst/>
          </a:prstGeom>
          <a:solidFill>
            <a:srgbClr val="C86B38"/>
          </a:solidFill>
          <a:ln w="31750" cap="flat" cmpd="sng" algn="ctr">
            <a:noFill/>
            <a:prstDash val="solid"/>
            <a:round/>
            <a:headEnd type="none" w="med" len="med"/>
            <a:tailEnd type="none" w="med" len="med"/>
          </a:ln>
          <a:effectLst>
            <a:prstShdw prst="shdw17" dist="17961" dir="2700000">
              <a:srgbClr val="FF0000">
                <a:gamma/>
                <a:shade val="60000"/>
                <a:invGamma/>
              </a:srgb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grpSp>
        <p:nvGrpSpPr>
          <p:cNvPr id="9" name="Group 8">
            <a:extLst>
              <a:ext uri="{FF2B5EF4-FFF2-40B4-BE49-F238E27FC236}">
                <a16:creationId xmlns:a16="http://schemas.microsoft.com/office/drawing/2014/main" id="{1FE68D9C-3C22-4F7F-9A39-4EC9A64FD319}"/>
              </a:ext>
            </a:extLst>
          </p:cNvPr>
          <p:cNvGrpSpPr/>
          <p:nvPr/>
        </p:nvGrpSpPr>
        <p:grpSpPr>
          <a:xfrm>
            <a:off x="1713500" y="387564"/>
            <a:ext cx="9112469" cy="1111622"/>
            <a:chOff x="1713500" y="387564"/>
            <a:chExt cx="9112469" cy="1111622"/>
          </a:xfrm>
        </p:grpSpPr>
        <p:sp>
          <p:nvSpPr>
            <p:cNvPr id="25" name="Rectangle 3">
              <a:extLst>
                <a:ext uri="{FF2B5EF4-FFF2-40B4-BE49-F238E27FC236}">
                  <a16:creationId xmlns:a16="http://schemas.microsoft.com/office/drawing/2014/main" id="{80FEA2ED-B944-4A1F-B51D-808346E7A34C}"/>
                </a:ext>
              </a:extLst>
            </p:cNvPr>
            <p:cNvSpPr txBox="1">
              <a:spLocks noChangeArrowheads="1"/>
            </p:cNvSpPr>
            <p:nvPr/>
          </p:nvSpPr>
          <p:spPr bwMode="auto">
            <a:xfrm>
              <a:off x="1713500" y="476398"/>
              <a:ext cx="9112469" cy="9144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eaLnBrk="1" hangingPunct="1">
                <a:defRPr/>
              </a:pPr>
              <a:endParaRPr lang="en-US" sz="3200" b="0" kern="0">
                <a:solidFill>
                  <a:srgbClr val="FFFFFF">
                    <a:lumMod val="50000"/>
                  </a:srgbClr>
                </a:solidFill>
                <a:effectLst/>
                <a:latin typeface="Adobe Garamond Pro"/>
              </a:endParaRPr>
            </a:p>
          </p:txBody>
        </p:sp>
        <p:sp>
          <p:nvSpPr>
            <p:cNvPr id="12" name="Rectangle 2">
              <a:extLst>
                <a:ext uri="{FF2B5EF4-FFF2-40B4-BE49-F238E27FC236}">
                  <a16:creationId xmlns:a16="http://schemas.microsoft.com/office/drawing/2014/main" id="{F83B48A2-3159-42CD-BFAD-50BD87533AD6}"/>
                </a:ext>
              </a:extLst>
            </p:cNvPr>
            <p:cNvSpPr txBox="1">
              <a:spLocks noChangeArrowheads="1"/>
            </p:cNvSpPr>
            <p:nvPr/>
          </p:nvSpPr>
          <p:spPr bwMode="auto">
            <a:xfrm>
              <a:off x="1944100" y="387564"/>
              <a:ext cx="8534400" cy="111162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a:solidFill>
                    <a:schemeClr val="folHlink"/>
                  </a:solidFill>
                  <a:latin typeface="+mj-lt"/>
                  <a:ea typeface="+mj-ea"/>
                  <a:cs typeface="+mj-cs"/>
                </a:defRPr>
              </a:lvl1pPr>
              <a:lvl2pPr algn="ctr" rtl="0" eaLnBrk="0" fontAlgn="base" hangingPunct="0">
                <a:spcBef>
                  <a:spcPct val="0"/>
                </a:spcBef>
                <a:spcAft>
                  <a:spcPct val="0"/>
                </a:spcAft>
                <a:defRPr sz="4000">
                  <a:solidFill>
                    <a:schemeClr val="folHlink"/>
                  </a:solidFill>
                  <a:latin typeface="Arial" charset="0"/>
                </a:defRPr>
              </a:lvl2pPr>
              <a:lvl3pPr algn="ctr" rtl="0" eaLnBrk="0" fontAlgn="base" hangingPunct="0">
                <a:spcBef>
                  <a:spcPct val="0"/>
                </a:spcBef>
                <a:spcAft>
                  <a:spcPct val="0"/>
                </a:spcAft>
                <a:defRPr sz="4000">
                  <a:solidFill>
                    <a:schemeClr val="folHlink"/>
                  </a:solidFill>
                  <a:latin typeface="Arial" charset="0"/>
                </a:defRPr>
              </a:lvl3pPr>
              <a:lvl4pPr algn="ctr" rtl="0" eaLnBrk="0" fontAlgn="base" hangingPunct="0">
                <a:spcBef>
                  <a:spcPct val="0"/>
                </a:spcBef>
                <a:spcAft>
                  <a:spcPct val="0"/>
                </a:spcAft>
                <a:defRPr sz="4000">
                  <a:solidFill>
                    <a:schemeClr val="folHlink"/>
                  </a:solidFill>
                  <a:latin typeface="Arial" charset="0"/>
                </a:defRPr>
              </a:lvl4pPr>
              <a:lvl5pPr algn="ctr" rtl="0" eaLnBrk="0" fontAlgn="base" hangingPunct="0">
                <a:spcBef>
                  <a:spcPct val="0"/>
                </a:spcBef>
                <a:spcAft>
                  <a:spcPct val="0"/>
                </a:spcAft>
                <a:defRPr sz="4000">
                  <a:solidFill>
                    <a:schemeClr val="folHlink"/>
                  </a:solidFill>
                  <a:latin typeface="Arial" charset="0"/>
                </a:defRPr>
              </a:lvl5pPr>
              <a:lvl6pPr marL="457200" algn="ctr" rtl="0" fontAlgn="base">
                <a:spcBef>
                  <a:spcPct val="0"/>
                </a:spcBef>
                <a:spcAft>
                  <a:spcPct val="0"/>
                </a:spcAft>
                <a:defRPr sz="4000">
                  <a:solidFill>
                    <a:schemeClr val="folHlink"/>
                  </a:solidFill>
                  <a:latin typeface="Arial" charset="0"/>
                </a:defRPr>
              </a:lvl6pPr>
              <a:lvl7pPr marL="914400" algn="ctr" rtl="0" fontAlgn="base">
                <a:spcBef>
                  <a:spcPct val="0"/>
                </a:spcBef>
                <a:spcAft>
                  <a:spcPct val="0"/>
                </a:spcAft>
                <a:defRPr sz="4000">
                  <a:solidFill>
                    <a:schemeClr val="folHlink"/>
                  </a:solidFill>
                  <a:latin typeface="Arial" charset="0"/>
                </a:defRPr>
              </a:lvl7pPr>
              <a:lvl8pPr marL="1371600" algn="ctr" rtl="0" fontAlgn="base">
                <a:spcBef>
                  <a:spcPct val="0"/>
                </a:spcBef>
                <a:spcAft>
                  <a:spcPct val="0"/>
                </a:spcAft>
                <a:defRPr sz="4000">
                  <a:solidFill>
                    <a:schemeClr val="folHlink"/>
                  </a:solidFill>
                  <a:latin typeface="Arial" charset="0"/>
                </a:defRPr>
              </a:lvl8pPr>
              <a:lvl9pPr marL="1828800" algn="ctr" rtl="0" fontAlgn="base">
                <a:spcBef>
                  <a:spcPct val="0"/>
                </a:spcBef>
                <a:spcAft>
                  <a:spcPct val="0"/>
                </a:spcAft>
                <a:defRPr sz="4000">
                  <a:solidFill>
                    <a:schemeClr val="folHlink"/>
                  </a:solidFill>
                  <a:latin typeface="Arial" charset="0"/>
                </a:defRPr>
              </a:lvl9pPr>
            </a:lstStyle>
            <a:p>
              <a:pPr eaLnBrk="1" hangingPunct="1"/>
              <a:r>
                <a:rPr lang="en-US" sz="2800" kern="1200" dirty="0">
                  <a:solidFill>
                    <a:schemeClr val="bg1">
                      <a:lumMod val="75000"/>
                    </a:schemeClr>
                  </a:solidFill>
                  <a:latin typeface="Calibri"/>
                  <a:ea typeface="+mn-ea"/>
                  <a:cs typeface="+mn-cs"/>
                </a:rPr>
                <a:t>Sound speed measure of breast density as a biomarker for breast cancer risk</a:t>
              </a:r>
              <a:endParaRPr lang="en-US" sz="2800" kern="0" dirty="0">
                <a:solidFill>
                  <a:schemeClr val="bg1">
                    <a:lumMod val="75000"/>
                  </a:schemeClr>
                </a:solidFill>
              </a:endParaRPr>
            </a:p>
          </p:txBody>
        </p:sp>
      </p:grpSp>
    </p:spTree>
    <p:custDataLst>
      <p:tags r:id="rId1"/>
    </p:custDataLst>
    <p:extLst>
      <p:ext uri="{BB962C8B-B14F-4D97-AF65-F5344CB8AC3E}">
        <p14:creationId xmlns:p14="http://schemas.microsoft.com/office/powerpoint/2010/main" val="3762915258"/>
      </p:ext>
    </p:extLst>
  </p:cSld>
  <p:clrMapOvr>
    <a:masterClrMapping/>
  </p:clrMapOvr>
  <mc:AlternateContent xmlns:mc="http://schemas.openxmlformats.org/markup-compatibility/2006">
    <mc:Choice xmlns:p14="http://schemas.microsoft.com/office/powerpoint/2010/main" Requires="p14">
      <p:transition p14:dur="0" advClick="0" advTm="48748"/>
    </mc:Choice>
    <mc:Fallback>
      <p:transition advClick="0" advTm="48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9"/>
                                        </p:tgtEl>
                                        <p:attrNameLst>
                                          <p:attrName>style.visibility</p:attrName>
                                        </p:attrNameLst>
                                      </p:cBhvr>
                                      <p:to>
                                        <p:strVal val="visible"/>
                                      </p:to>
                                    </p:set>
                                  </p:childTnLst>
                                </p:cTn>
                              </p:par>
                            </p:childTnLst>
                          </p:cTn>
                        </p:par>
                        <p:par>
                          <p:cTn id="7" fill="hold">
                            <p:stCondLst>
                              <p:cond delay="10"/>
                            </p:stCondLst>
                            <p:childTnLst>
                              <p:par>
                                <p:cTn id="8" presetID="1" presetClass="entr" presetSubtype="0" fill="hold" nodeType="afterEffect">
                                  <p:stCondLst>
                                    <p:cond delay="0"/>
                                  </p:stCondLst>
                                  <p:childTnLst>
                                    <p:set>
                                      <p:cBhvr>
                                        <p:cTn id="9" dur="1" fill="hold">
                                          <p:stCondLst>
                                            <p:cond delay="1999"/>
                                          </p:stCondLst>
                                        </p:cTn>
                                        <p:tgtEl>
                                          <p:spTgt spid="2"/>
                                        </p:tgtEl>
                                        <p:attrNameLst>
                                          <p:attrName>style.visibility</p:attrName>
                                        </p:attrNameLst>
                                      </p:cBhvr>
                                      <p:to>
                                        <p:strVal val="visible"/>
                                      </p:to>
                                    </p:set>
                                  </p:childTnLst>
                                </p:cTn>
                              </p:par>
                            </p:childTnLst>
                          </p:cTn>
                        </p:par>
                        <p:par>
                          <p:cTn id="10" fill="hold">
                            <p:stCondLst>
                              <p:cond delay="2010"/>
                            </p:stCondLst>
                            <p:childTnLst>
                              <p:par>
                                <p:cTn id="11" presetID="1" presetClass="entr" presetSubtype="0" fill="hold" grpId="0" nodeType="afterEffect">
                                  <p:stCondLst>
                                    <p:cond delay="0"/>
                                  </p:stCondLst>
                                  <p:childTnLst>
                                    <p:set>
                                      <p:cBhvr>
                                        <p:cTn id="12" dur="1" fill="hold">
                                          <p:stCondLst>
                                            <p:cond delay="999"/>
                                          </p:stCondLst>
                                        </p:cTn>
                                        <p:tgtEl>
                                          <p:spTgt spid="5"/>
                                        </p:tgtEl>
                                        <p:attrNameLst>
                                          <p:attrName>style.visibility</p:attrName>
                                        </p:attrNameLst>
                                      </p:cBhvr>
                                      <p:to>
                                        <p:strVal val="visible"/>
                                      </p:to>
                                    </p:set>
                                  </p:childTnLst>
                                </p:cTn>
                              </p:par>
                            </p:childTnLst>
                          </p:cTn>
                        </p:par>
                        <p:par>
                          <p:cTn id="13" fill="hold">
                            <p:stCondLst>
                              <p:cond delay="3010"/>
                            </p:stCondLst>
                            <p:childTnLst>
                              <p:par>
                                <p:cTn id="14" presetID="1" presetClass="entr" presetSubtype="0" fill="hold" grpId="0" nodeType="afterEffect">
                                  <p:stCondLst>
                                    <p:cond delay="0"/>
                                  </p:stCondLst>
                                  <p:childTnLst>
                                    <p:set>
                                      <p:cBhvr>
                                        <p:cTn id="15" dur="1" fill="hold">
                                          <p:stCondLst>
                                            <p:cond delay="999"/>
                                          </p:stCondLst>
                                        </p:cTn>
                                        <p:tgtEl>
                                          <p:spTgt spid="19"/>
                                        </p:tgtEl>
                                        <p:attrNameLst>
                                          <p:attrName>style.visibility</p:attrName>
                                        </p:attrNameLst>
                                      </p:cBhvr>
                                      <p:to>
                                        <p:strVal val="visible"/>
                                      </p:to>
                                    </p:set>
                                  </p:childTnLst>
                                </p:cTn>
                              </p:par>
                            </p:childTnLst>
                          </p:cTn>
                        </p:par>
                        <p:par>
                          <p:cTn id="16" fill="hold">
                            <p:stCondLst>
                              <p:cond delay="4010"/>
                            </p:stCondLst>
                            <p:childTnLst>
                              <p:par>
                                <p:cTn id="17" presetID="1" presetClass="entr" presetSubtype="0" fill="hold" grpId="0" nodeType="afterEffect">
                                  <p:stCondLst>
                                    <p:cond delay="0"/>
                                  </p:stCondLst>
                                  <p:childTnLst>
                                    <p:set>
                                      <p:cBhvr>
                                        <p:cTn id="18" dur="1" fill="hold">
                                          <p:stCondLst>
                                            <p:cond delay="999"/>
                                          </p:stCondLst>
                                        </p:cTn>
                                        <p:tgtEl>
                                          <p:spTgt spid="24"/>
                                        </p:tgtEl>
                                        <p:attrNameLst>
                                          <p:attrName>style.visibility</p:attrName>
                                        </p:attrNameLst>
                                      </p:cBhvr>
                                      <p:to>
                                        <p:strVal val="visible"/>
                                      </p:to>
                                    </p:set>
                                  </p:childTnLst>
                                </p:cTn>
                              </p:par>
                            </p:childTnLst>
                          </p:cTn>
                        </p:par>
                        <p:par>
                          <p:cTn id="19" fill="hold">
                            <p:stCondLst>
                              <p:cond delay="5010"/>
                            </p:stCondLst>
                            <p:childTnLst>
                              <p:par>
                                <p:cTn id="20" presetID="1" presetClass="entr" presetSubtype="0" fill="hold" grpId="0" nodeType="afterEffect">
                                  <p:stCondLst>
                                    <p:cond delay="0"/>
                                  </p:stCondLst>
                                  <p:childTnLst>
                                    <p:set>
                                      <p:cBhvr>
                                        <p:cTn id="21" dur="1" fill="hold">
                                          <p:stCondLst>
                                            <p:cond delay="999"/>
                                          </p:stCondLst>
                                        </p:cTn>
                                        <p:tgtEl>
                                          <p:spTgt spid="23"/>
                                        </p:tgtEl>
                                        <p:attrNameLst>
                                          <p:attrName>style.visibility</p:attrName>
                                        </p:attrNameLst>
                                      </p:cBhvr>
                                      <p:to>
                                        <p:strVal val="visible"/>
                                      </p:to>
                                    </p:set>
                                  </p:childTnLst>
                                </p:cTn>
                              </p:par>
                            </p:childTnLst>
                          </p:cTn>
                        </p:par>
                        <p:par>
                          <p:cTn id="22" fill="hold">
                            <p:stCondLst>
                              <p:cond delay="6010"/>
                            </p:stCondLst>
                            <p:childTnLst>
                              <p:par>
                                <p:cTn id="23" presetID="1" presetClass="entr" presetSubtype="0" fill="hold" grpId="0" nodeType="afterEffect">
                                  <p:stCondLst>
                                    <p:cond delay="0"/>
                                  </p:stCondLst>
                                  <p:childTnLst>
                                    <p:set>
                                      <p:cBhvr>
                                        <p:cTn id="24" dur="1" fill="hold">
                                          <p:stCondLst>
                                            <p:cond delay="999"/>
                                          </p:stCondLst>
                                        </p:cTn>
                                        <p:tgtEl>
                                          <p:spTgt spid="6"/>
                                        </p:tgtEl>
                                        <p:attrNameLst>
                                          <p:attrName>style.visibility</p:attrName>
                                        </p:attrNameLst>
                                      </p:cBhvr>
                                      <p:to>
                                        <p:strVal val="visible"/>
                                      </p:to>
                                    </p:set>
                                  </p:childTnLst>
                                </p:cTn>
                              </p:par>
                            </p:childTnLst>
                          </p:cTn>
                        </p:par>
                        <p:par>
                          <p:cTn id="25" fill="hold">
                            <p:stCondLst>
                              <p:cond delay="7010"/>
                            </p:stCondLst>
                            <p:childTnLst>
                              <p:par>
                                <p:cTn id="26" presetID="1" presetClass="entr" presetSubtype="0" fill="hold" grpId="0" nodeType="afterEffect">
                                  <p:stCondLst>
                                    <p:cond delay="0"/>
                                  </p:stCondLst>
                                  <p:childTnLst>
                                    <p:set>
                                      <p:cBhvr>
                                        <p:cTn id="27" dur="1" fill="hold">
                                          <p:stCondLst>
                                            <p:cond delay="999"/>
                                          </p:stCondLst>
                                        </p:cTn>
                                        <p:tgtEl>
                                          <p:spTgt spid="21"/>
                                        </p:tgtEl>
                                        <p:attrNameLst>
                                          <p:attrName>style.visibility</p:attrName>
                                        </p:attrNameLst>
                                      </p:cBhvr>
                                      <p:to>
                                        <p:strVal val="visible"/>
                                      </p:to>
                                    </p:set>
                                  </p:childTnLst>
                                </p:cTn>
                              </p:par>
                            </p:childTnLst>
                          </p:cTn>
                        </p:par>
                        <p:par>
                          <p:cTn id="28" fill="hold">
                            <p:stCondLst>
                              <p:cond delay="8010"/>
                            </p:stCondLst>
                            <p:childTnLst>
                              <p:par>
                                <p:cTn id="29" presetID="1" presetClass="entr" presetSubtype="0" fill="hold" grpId="0" nodeType="afterEffect">
                                  <p:stCondLst>
                                    <p:cond delay="0"/>
                                  </p:stCondLst>
                                  <p:childTnLst>
                                    <p:set>
                                      <p:cBhvr>
                                        <p:cTn id="30" dur="1" fill="hold">
                                          <p:stCondLst>
                                            <p:cond delay="1999"/>
                                          </p:stCondLst>
                                        </p:cTn>
                                        <p:tgtEl>
                                          <p:spTgt spid="16"/>
                                        </p:tgtEl>
                                        <p:attrNameLst>
                                          <p:attrName>style.visibility</p:attrName>
                                        </p:attrNameLst>
                                      </p:cBhvr>
                                      <p:to>
                                        <p:strVal val="visible"/>
                                      </p:to>
                                    </p:set>
                                  </p:childTnLst>
                                </p:cTn>
                              </p:par>
                            </p:childTnLst>
                          </p:cTn>
                        </p:par>
                        <p:par>
                          <p:cTn id="31" fill="hold">
                            <p:stCondLst>
                              <p:cond delay="10010"/>
                            </p:stCondLst>
                            <p:childTnLst>
                              <p:par>
                                <p:cTn id="32" presetID="1" presetClass="exit" presetSubtype="0" fill="hold" grpId="1" nodeType="afterEffect">
                                  <p:stCondLst>
                                    <p:cond delay="0"/>
                                  </p:stCondLst>
                                  <p:childTnLst>
                                    <p:set>
                                      <p:cBhvr>
                                        <p:cTn id="33" dur="1" fill="hold">
                                          <p:stCondLst>
                                            <p:cond delay="5999"/>
                                          </p:stCondLst>
                                        </p:cTn>
                                        <p:tgtEl>
                                          <p:spTgt spid="16"/>
                                        </p:tgtEl>
                                        <p:attrNameLst>
                                          <p:attrName>style.visibility</p:attrName>
                                        </p:attrNameLst>
                                      </p:cBhvr>
                                      <p:to>
                                        <p:strVal val="hidden"/>
                                      </p:to>
                                    </p:set>
                                  </p:childTnLst>
                                </p:cTn>
                              </p:par>
                            </p:childTnLst>
                          </p:cTn>
                        </p:par>
                        <p:par>
                          <p:cTn id="34" fill="hold">
                            <p:stCondLst>
                              <p:cond delay="16010"/>
                            </p:stCondLst>
                            <p:childTnLst>
                              <p:par>
                                <p:cTn id="35" presetID="1" presetClass="entr" presetSubtype="0" fill="hold" grpId="0" nodeType="afterEffect">
                                  <p:stCondLst>
                                    <p:cond delay="0"/>
                                  </p:stCondLst>
                                  <p:childTnLst>
                                    <p:set>
                                      <p:cBhvr>
                                        <p:cTn id="36" dur="1" fill="hold">
                                          <p:stCondLst>
                                            <p:cond delay="9"/>
                                          </p:stCondLst>
                                        </p:cTn>
                                        <p:tgtEl>
                                          <p:spTgt spid="17"/>
                                        </p:tgtEl>
                                        <p:attrNameLst>
                                          <p:attrName>style.visibility</p:attrName>
                                        </p:attrNameLst>
                                      </p:cBhvr>
                                      <p:to>
                                        <p:strVal val="visible"/>
                                      </p:to>
                                    </p:set>
                                  </p:childTnLst>
                                </p:cTn>
                              </p:par>
                            </p:childTnLst>
                          </p:cTn>
                        </p:par>
                        <p:par>
                          <p:cTn id="37" fill="hold">
                            <p:stCondLst>
                              <p:cond delay="16020"/>
                            </p:stCondLst>
                            <p:childTnLst>
                              <p:par>
                                <p:cTn id="38" presetID="1" presetClass="exit" presetSubtype="0" fill="hold" grpId="1" nodeType="afterEffect">
                                  <p:stCondLst>
                                    <p:cond delay="0"/>
                                  </p:stCondLst>
                                  <p:childTnLst>
                                    <p:set>
                                      <p:cBhvr>
                                        <p:cTn id="39" dur="1" fill="hold">
                                          <p:stCondLst>
                                            <p:cond delay="5499"/>
                                          </p:stCondLst>
                                        </p:cTn>
                                        <p:tgtEl>
                                          <p:spTgt spid="17"/>
                                        </p:tgtEl>
                                        <p:attrNameLst>
                                          <p:attrName>style.visibility</p:attrName>
                                        </p:attrNameLst>
                                      </p:cBhvr>
                                      <p:to>
                                        <p:strVal val="hidden"/>
                                      </p:to>
                                    </p:set>
                                  </p:childTnLst>
                                </p:cTn>
                              </p:par>
                            </p:childTnLst>
                          </p:cTn>
                        </p:par>
                        <p:par>
                          <p:cTn id="40" fill="hold">
                            <p:stCondLst>
                              <p:cond delay="21520"/>
                            </p:stCondLst>
                            <p:childTnLst>
                              <p:par>
                                <p:cTn id="41" presetID="1" presetClass="entr" presetSubtype="0" fill="hold" grpId="0" nodeType="afterEffect">
                                  <p:stCondLst>
                                    <p:cond delay="0"/>
                                  </p:stCondLst>
                                  <p:childTnLst>
                                    <p:set>
                                      <p:cBhvr>
                                        <p:cTn id="42" dur="1" fill="hold">
                                          <p:stCondLst>
                                            <p:cond delay="9"/>
                                          </p:stCondLst>
                                        </p:cTn>
                                        <p:tgtEl>
                                          <p:spTgt spid="20"/>
                                        </p:tgtEl>
                                        <p:attrNameLst>
                                          <p:attrName>style.visibility</p:attrName>
                                        </p:attrNameLst>
                                      </p:cBhvr>
                                      <p:to>
                                        <p:strVal val="visible"/>
                                      </p:to>
                                    </p:set>
                                  </p:childTnLst>
                                </p:cTn>
                              </p:par>
                            </p:childTnLst>
                          </p:cTn>
                        </p:par>
                        <p:par>
                          <p:cTn id="43" fill="hold">
                            <p:stCondLst>
                              <p:cond delay="21530"/>
                            </p:stCondLst>
                            <p:childTnLst>
                              <p:par>
                                <p:cTn id="44" presetID="1" presetClass="exit" presetSubtype="0" fill="hold" grpId="1" nodeType="afterEffect">
                                  <p:stCondLst>
                                    <p:cond delay="0"/>
                                  </p:stCondLst>
                                  <p:childTnLst>
                                    <p:set>
                                      <p:cBhvr>
                                        <p:cTn id="45" dur="1" fill="hold">
                                          <p:stCondLst>
                                            <p:cond delay="9999"/>
                                          </p:stCondLst>
                                        </p:cTn>
                                        <p:tgtEl>
                                          <p:spTgt spid="20"/>
                                        </p:tgtEl>
                                        <p:attrNameLst>
                                          <p:attrName>style.visibility</p:attrName>
                                        </p:attrNameLst>
                                      </p:cBhvr>
                                      <p:to>
                                        <p:strVal val="hidden"/>
                                      </p:to>
                                    </p:set>
                                  </p:childTnLst>
                                </p:cTn>
                              </p:par>
                            </p:childTnLst>
                          </p:cTn>
                        </p:par>
                        <p:par>
                          <p:cTn id="46" fill="hold">
                            <p:stCondLst>
                              <p:cond delay="31530"/>
                            </p:stCondLst>
                            <p:childTnLst>
                              <p:par>
                                <p:cTn id="47" presetID="1" presetClass="entr" presetSubtype="0" fill="hold" grpId="0" nodeType="afterEffect">
                                  <p:stCondLst>
                                    <p:cond delay="0"/>
                                  </p:stCondLst>
                                  <p:childTnLst>
                                    <p:set>
                                      <p:cBhvr>
                                        <p:cTn id="48" dur="1" fill="hold">
                                          <p:stCondLst>
                                            <p:cond delay="9"/>
                                          </p:stCondLst>
                                        </p:cTn>
                                        <p:tgtEl>
                                          <p:spTgt spid="22"/>
                                        </p:tgtEl>
                                        <p:attrNameLst>
                                          <p:attrName>style.visibility</p:attrName>
                                        </p:attrNameLst>
                                      </p:cBhvr>
                                      <p:to>
                                        <p:strVal val="visible"/>
                                      </p:to>
                                    </p:set>
                                  </p:childTnLst>
                                </p:cTn>
                              </p:par>
                            </p:childTnLst>
                          </p:cTn>
                        </p:par>
                        <p:par>
                          <p:cTn id="49" fill="hold">
                            <p:stCondLst>
                              <p:cond delay="31540"/>
                            </p:stCondLst>
                            <p:childTnLst>
                              <p:par>
                                <p:cTn id="50" presetID="1" presetClass="exit" presetSubtype="0" fill="hold" grpId="1" nodeType="afterEffect">
                                  <p:stCondLst>
                                    <p:cond delay="0"/>
                                  </p:stCondLst>
                                  <p:childTnLst>
                                    <p:set>
                                      <p:cBhvr>
                                        <p:cTn id="51" dur="1" fill="hold">
                                          <p:stCondLst>
                                            <p:cond delay="6999"/>
                                          </p:stCondLst>
                                        </p:cTn>
                                        <p:tgtEl>
                                          <p:spTgt spid="22"/>
                                        </p:tgtEl>
                                        <p:attrNameLst>
                                          <p:attrName>style.visibility</p:attrName>
                                        </p:attrNameLst>
                                      </p:cBhvr>
                                      <p:to>
                                        <p:strVal val="hidden"/>
                                      </p:to>
                                    </p:set>
                                  </p:childTnLst>
                                </p:cTn>
                              </p:par>
                            </p:childTnLst>
                          </p:cTn>
                        </p:par>
                        <p:par>
                          <p:cTn id="52" fill="hold">
                            <p:stCondLst>
                              <p:cond delay="38540"/>
                            </p:stCondLst>
                            <p:childTnLst>
                              <p:par>
                                <p:cTn id="53" presetID="1" presetClass="entr" presetSubtype="0" fill="hold" nodeType="afterEffect">
                                  <p:stCondLst>
                                    <p:cond delay="0"/>
                                  </p:stCondLst>
                                  <p:childTnLst>
                                    <p:set>
                                      <p:cBhvr>
                                        <p:cTn id="54" dur="1" fill="hold">
                                          <p:stCondLst>
                                            <p:cond delay="9"/>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20" grpId="0"/>
      <p:bldP spid="20" grpId="1"/>
      <p:bldP spid="22" grpId="0"/>
      <p:bldP spid="22" grpId="1"/>
      <p:bldP spid="5" grpId="0"/>
      <p:bldP spid="19" grpId="0"/>
      <p:bldP spid="21" grpId="0"/>
      <p:bldP spid="23" grpId="0"/>
      <p:bldP spid="6"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BBC8EA-3717-42B4-BC1B-F42CE87C9F49}"/>
              </a:ext>
            </a:extLst>
          </p:cNvPr>
          <p:cNvGrpSpPr/>
          <p:nvPr/>
        </p:nvGrpSpPr>
        <p:grpSpPr>
          <a:xfrm>
            <a:off x="2703291" y="701094"/>
            <a:ext cx="6222206" cy="1042361"/>
            <a:chOff x="2703291" y="719636"/>
            <a:chExt cx="6222206" cy="609600"/>
          </a:xfrm>
        </p:grpSpPr>
        <p:sp>
          <p:nvSpPr>
            <p:cNvPr id="8" name="Title 1">
              <a:extLst>
                <a:ext uri="{FF2B5EF4-FFF2-40B4-BE49-F238E27FC236}">
                  <a16:creationId xmlns:a16="http://schemas.microsoft.com/office/drawing/2014/main" id="{E8C3D2ED-6C86-49F3-A0BC-9FCCE86A12FB}"/>
                </a:ext>
              </a:extLst>
            </p:cNvPr>
            <p:cNvSpPr txBox="1">
              <a:spLocks/>
            </p:cNvSpPr>
            <p:nvPr/>
          </p:nvSpPr>
          <p:spPr bwMode="auto">
            <a:xfrm>
              <a:off x="2703291" y="741026"/>
              <a:ext cx="6222206" cy="50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a:lstStyle>
            <a:p>
              <a:pPr>
                <a:defRPr/>
              </a:pPr>
              <a:r>
                <a:rPr lang="en-US" sz="3600" dirty="0">
                  <a:solidFill>
                    <a:sysClr val="window" lastClr="FFFFFF">
                      <a:lumMod val="50000"/>
                    </a:sysClr>
                  </a:solidFill>
                  <a:latin typeface="+mn-lt"/>
                  <a:cs typeface="Arial" panose="020B0604020202020204" pitchFamily="34" charset="0"/>
                </a:rPr>
                <a:t>Conclusions</a:t>
              </a:r>
            </a:p>
          </p:txBody>
        </p:sp>
        <p:sp>
          <p:nvSpPr>
            <p:cNvPr id="9" name="Rectangle 3">
              <a:extLst>
                <a:ext uri="{FF2B5EF4-FFF2-40B4-BE49-F238E27FC236}">
                  <a16:creationId xmlns:a16="http://schemas.microsoft.com/office/drawing/2014/main" id="{B314F275-7792-4569-80DF-1D11644F447C}"/>
                </a:ext>
              </a:extLst>
            </p:cNvPr>
            <p:cNvSpPr txBox="1">
              <a:spLocks noChangeArrowheads="1"/>
            </p:cNvSpPr>
            <p:nvPr/>
          </p:nvSpPr>
          <p:spPr bwMode="auto">
            <a:xfrm>
              <a:off x="2728294" y="719636"/>
              <a:ext cx="6172200" cy="6096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3600" b="0" kern="0" dirty="0">
                <a:solidFill>
                  <a:srgbClr val="FFFFFF">
                    <a:lumMod val="50000"/>
                  </a:srgbClr>
                </a:solidFill>
                <a:effectLst/>
                <a:latin typeface="Arial"/>
              </a:endParaRPr>
            </a:p>
          </p:txBody>
        </p:sp>
      </p:grpSp>
      <p:sp>
        <p:nvSpPr>
          <p:cNvPr id="4" name="Slide Number Placeholder 3"/>
          <p:cNvSpPr>
            <a:spLocks noGrp="1"/>
          </p:cNvSpPr>
          <p:nvPr>
            <p:ph type="sldNum" sz="quarter" idx="10"/>
          </p:nvPr>
        </p:nvSpPr>
        <p:spPr/>
        <p:txBody>
          <a:bodyPr/>
          <a:lstStyle/>
          <a:p>
            <a:pPr fontAlgn="base">
              <a:spcBef>
                <a:spcPct val="0"/>
              </a:spcBef>
              <a:spcAft>
                <a:spcPct val="0"/>
              </a:spcAft>
              <a:defRPr/>
            </a:pPr>
            <a:fld id="{98983377-67BE-4D38-BE26-BBA81F93C943}" type="slidenum">
              <a:rPr lang="en-US">
                <a:solidFill>
                  <a:prstClr val="black">
                    <a:tint val="75000"/>
                  </a:prstClr>
                </a:solidFill>
                <a:latin typeface="Arial" charset="0"/>
              </a:rPr>
              <a:pPr fontAlgn="base">
                <a:spcBef>
                  <a:spcPct val="0"/>
                </a:spcBef>
                <a:spcAft>
                  <a:spcPct val="0"/>
                </a:spcAft>
                <a:defRPr/>
              </a:pPr>
              <a:t>5</a:t>
            </a:fld>
            <a:endParaRPr lang="en-US">
              <a:solidFill>
                <a:prstClr val="black">
                  <a:tint val="75000"/>
                </a:prstClr>
              </a:solidFill>
              <a:latin typeface="Arial" charset="0"/>
            </a:endParaRPr>
          </a:p>
        </p:txBody>
      </p:sp>
      <p:sp>
        <p:nvSpPr>
          <p:cNvPr id="6" name="TextBox 5"/>
          <p:cNvSpPr txBox="1"/>
          <p:nvPr/>
        </p:nvSpPr>
        <p:spPr>
          <a:xfrm>
            <a:off x="1003852" y="2101075"/>
            <a:ext cx="10624929" cy="5016758"/>
          </a:xfrm>
          <a:prstGeom prst="rect">
            <a:avLst/>
          </a:prstGeom>
          <a:noFill/>
        </p:spPr>
        <p:txBody>
          <a:bodyPr wrap="square" rtlCol="0">
            <a:spAutoFit/>
          </a:bodyPr>
          <a:lstStyle/>
          <a:p>
            <a:pPr defTabSz="806450" fontAlgn="base">
              <a:spcBef>
                <a:spcPct val="0"/>
              </a:spcBef>
              <a:spcAft>
                <a:spcPct val="0"/>
              </a:spcAft>
              <a:defRPr/>
            </a:pPr>
            <a:endParaRPr lang="en-US" sz="2000" dirty="0">
              <a:solidFill>
                <a:srgbClr val="FFFF00"/>
              </a:solidFill>
              <a:latin typeface="Arial" charset="0"/>
              <a:cs typeface="Arial" charset="0"/>
            </a:endParaRPr>
          </a:p>
          <a:p>
            <a:pPr marL="342900" indent="-342900" defTabSz="806450" fontAlgn="base">
              <a:spcBef>
                <a:spcPct val="0"/>
              </a:spcBef>
              <a:spcAft>
                <a:spcPct val="0"/>
              </a:spcAft>
              <a:buFont typeface="Arial" panose="020B0604020202020204" pitchFamily="34" charset="0"/>
              <a:buChar char="•"/>
              <a:defRPr/>
            </a:pPr>
            <a:r>
              <a:rPr lang="en-US" sz="2800" dirty="0">
                <a:solidFill>
                  <a:schemeClr val="bg2">
                    <a:lumMod val="90000"/>
                  </a:schemeClr>
                </a:solidFill>
                <a:latin typeface="Arial" charset="0"/>
                <a:cs typeface="Arial" charset="0"/>
              </a:rPr>
              <a:t>SoftVue sound speed is more  strongly associated with breast cancer risk than mammography.</a:t>
            </a:r>
          </a:p>
          <a:p>
            <a:pPr defTabSz="806450" fontAlgn="base">
              <a:spcBef>
                <a:spcPct val="0"/>
              </a:spcBef>
              <a:spcAft>
                <a:spcPct val="0"/>
              </a:spcAft>
              <a:defRPr/>
            </a:pPr>
            <a:endParaRPr lang="en-US" sz="2800" dirty="0">
              <a:solidFill>
                <a:schemeClr val="bg2">
                  <a:lumMod val="90000"/>
                </a:schemeClr>
              </a:solidFill>
              <a:latin typeface="Arial" charset="0"/>
              <a:cs typeface="Arial" charset="0"/>
            </a:endParaRPr>
          </a:p>
          <a:p>
            <a:pPr marL="342900" indent="-342900" defTabSz="806450" fontAlgn="base">
              <a:spcBef>
                <a:spcPct val="0"/>
              </a:spcBef>
              <a:spcAft>
                <a:spcPct val="0"/>
              </a:spcAft>
              <a:buFont typeface="Arial" panose="020B0604020202020204" pitchFamily="34" charset="0"/>
              <a:buChar char="•"/>
              <a:defRPr/>
            </a:pPr>
            <a:r>
              <a:rPr lang="en-US" sz="2800" dirty="0">
                <a:solidFill>
                  <a:schemeClr val="bg2">
                    <a:lumMod val="90000"/>
                  </a:schemeClr>
                </a:solidFill>
                <a:latin typeface="Arial" charset="0"/>
                <a:cs typeface="Arial" charset="0"/>
              </a:rPr>
              <a:t>SoftVue is an attractive alternative to mammography</a:t>
            </a:r>
          </a:p>
          <a:p>
            <a:pPr marL="799353" lvl="1" indent="-342900" defTabSz="806450" fontAlgn="base">
              <a:spcBef>
                <a:spcPct val="0"/>
              </a:spcBef>
              <a:spcAft>
                <a:spcPct val="0"/>
              </a:spcAft>
              <a:buFont typeface="Arial" panose="020B0604020202020204" pitchFamily="34" charset="0"/>
              <a:buChar char="•"/>
              <a:defRPr/>
            </a:pPr>
            <a:r>
              <a:rPr lang="en-US" sz="2800" dirty="0">
                <a:solidFill>
                  <a:schemeClr val="bg2">
                    <a:lumMod val="75000"/>
                  </a:schemeClr>
                </a:solidFill>
                <a:latin typeface="Arial" charset="0"/>
                <a:cs typeface="Arial" charset="0"/>
              </a:rPr>
              <a:t>No compression</a:t>
            </a:r>
          </a:p>
          <a:p>
            <a:pPr marL="799353" lvl="1" indent="-342900" defTabSz="806450" fontAlgn="base">
              <a:spcBef>
                <a:spcPct val="0"/>
              </a:spcBef>
              <a:spcAft>
                <a:spcPct val="0"/>
              </a:spcAft>
              <a:buFont typeface="Arial" panose="020B0604020202020204" pitchFamily="34" charset="0"/>
              <a:buChar char="•"/>
              <a:defRPr/>
            </a:pPr>
            <a:r>
              <a:rPr lang="en-US" sz="2800" dirty="0">
                <a:solidFill>
                  <a:schemeClr val="bg2">
                    <a:lumMod val="75000"/>
                  </a:schemeClr>
                </a:solidFill>
                <a:latin typeface="Arial" charset="0"/>
                <a:cs typeface="Arial" charset="0"/>
              </a:rPr>
              <a:t>No radiation</a:t>
            </a:r>
          </a:p>
          <a:p>
            <a:pPr marL="799353" lvl="1" indent="-342900" defTabSz="806450" fontAlgn="base">
              <a:spcBef>
                <a:spcPct val="0"/>
              </a:spcBef>
              <a:spcAft>
                <a:spcPct val="0"/>
              </a:spcAft>
              <a:buFont typeface="Arial" panose="020B0604020202020204" pitchFamily="34" charset="0"/>
              <a:buChar char="•"/>
              <a:defRPr/>
            </a:pPr>
            <a:r>
              <a:rPr lang="en-US" sz="2800" dirty="0">
                <a:solidFill>
                  <a:schemeClr val="bg2">
                    <a:lumMod val="75000"/>
                  </a:schemeClr>
                </a:solidFill>
                <a:latin typeface="Arial" charset="0"/>
                <a:cs typeface="Arial" charset="0"/>
              </a:rPr>
              <a:t>More accurate</a:t>
            </a:r>
          </a:p>
          <a:p>
            <a:pPr marL="799353" lvl="1" indent="-342900" defTabSz="806450" fontAlgn="base">
              <a:spcBef>
                <a:spcPct val="0"/>
              </a:spcBef>
              <a:spcAft>
                <a:spcPct val="0"/>
              </a:spcAft>
              <a:buFont typeface="Arial" panose="020B0604020202020204" pitchFamily="34" charset="0"/>
              <a:buChar char="•"/>
              <a:defRPr/>
            </a:pPr>
            <a:r>
              <a:rPr lang="en-US" sz="2800" dirty="0">
                <a:latin typeface="Arial" charset="0"/>
                <a:cs typeface="Arial" charset="0"/>
              </a:rPr>
              <a:t>test</a:t>
            </a:r>
          </a:p>
          <a:p>
            <a:pPr marL="799353" lvl="1" indent="-342900" defTabSz="806450" fontAlgn="base">
              <a:spcBef>
                <a:spcPct val="0"/>
              </a:spcBef>
              <a:spcAft>
                <a:spcPct val="0"/>
              </a:spcAft>
              <a:buFont typeface="Arial" panose="020B0604020202020204" pitchFamily="34" charset="0"/>
              <a:buChar char="•"/>
              <a:defRPr/>
            </a:pPr>
            <a:endParaRPr lang="en-US" sz="2800" dirty="0">
              <a:solidFill>
                <a:srgbClr val="FFFF00"/>
              </a:solidFill>
              <a:latin typeface="Arial" charset="0"/>
              <a:cs typeface="Arial" charset="0"/>
            </a:endParaRPr>
          </a:p>
          <a:p>
            <a:pPr marL="342900" indent="-342900" defTabSz="806450" fontAlgn="base">
              <a:spcBef>
                <a:spcPct val="0"/>
              </a:spcBef>
              <a:spcAft>
                <a:spcPct val="0"/>
              </a:spcAft>
              <a:buFont typeface="Arial" panose="020B0604020202020204" pitchFamily="34" charset="0"/>
              <a:buChar char="•"/>
            </a:pPr>
            <a:endParaRPr lang="en-US" sz="2800" dirty="0">
              <a:solidFill>
                <a:srgbClr val="FFC000"/>
              </a:solidFill>
              <a:latin typeface="Arial" charset="0"/>
              <a:cs typeface="Arial" charset="0"/>
            </a:endParaRPr>
          </a:p>
          <a:p>
            <a:pPr marL="342900" indent="-342900" defTabSz="806450" fontAlgn="base">
              <a:spcBef>
                <a:spcPct val="0"/>
              </a:spcBef>
              <a:spcAft>
                <a:spcPct val="0"/>
              </a:spcAft>
              <a:buFont typeface="Arial" panose="020B0604020202020204" pitchFamily="34" charset="0"/>
              <a:buChar char="•"/>
              <a:defRPr/>
            </a:pPr>
            <a:endParaRPr lang="en-US" sz="2000" dirty="0">
              <a:solidFill>
                <a:prstClr val="white">
                  <a:lumMod val="50000"/>
                </a:prstClr>
              </a:solidFill>
              <a:latin typeface="Arial" charset="0"/>
              <a:cs typeface="Arial" charset="0"/>
            </a:endParaRPr>
          </a:p>
        </p:txBody>
      </p:sp>
    </p:spTree>
    <p:custDataLst>
      <p:tags r:id="rId1"/>
    </p:custDataLst>
    <p:extLst>
      <p:ext uri="{BB962C8B-B14F-4D97-AF65-F5344CB8AC3E}">
        <p14:creationId xmlns:p14="http://schemas.microsoft.com/office/powerpoint/2010/main" val="2104489638"/>
      </p:ext>
    </p:extLst>
  </p:cSld>
  <p:clrMapOvr>
    <a:masterClrMapping/>
  </p:clrMapOvr>
  <p:transition spd="slow" advTm="2274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
                                          </p:stCondLst>
                                        </p:cTn>
                                        <p:tgtEl>
                                          <p:spTgt spid="2"/>
                                        </p:tgtEl>
                                        <p:attrNameLst>
                                          <p:attrName>style.visibility</p:attrName>
                                        </p:attrNameLst>
                                      </p:cBhvr>
                                      <p:to>
                                        <p:strVal val="visible"/>
                                      </p:to>
                                    </p:set>
                                  </p:childTnLst>
                                </p:cTn>
                              </p:par>
                            </p:childTnLst>
                          </p:cTn>
                        </p:par>
                        <p:par>
                          <p:cTn id="7" fill="hold">
                            <p:stCondLst>
                              <p:cond delay="10"/>
                            </p:stCondLst>
                            <p:childTnLst>
                              <p:par>
                                <p:cTn id="8" presetID="1" presetClass="entr" presetSubtype="0" fill="hold" nodeType="afterEffect">
                                  <p:stCondLst>
                                    <p:cond delay="0"/>
                                  </p:stCondLst>
                                  <p:childTnLst>
                                    <p:set>
                                      <p:cBhvr>
                                        <p:cTn id="9" dur="1" fill="hold">
                                          <p:stCondLst>
                                            <p:cond delay="1999"/>
                                          </p:stCondLst>
                                        </p:cTn>
                                        <p:tgtEl>
                                          <p:spTgt spid="6">
                                            <p:txEl>
                                              <p:pRg st="1" end="1"/>
                                            </p:txEl>
                                          </p:spTgt>
                                        </p:tgtEl>
                                        <p:attrNameLst>
                                          <p:attrName>style.visibility</p:attrName>
                                        </p:attrNameLst>
                                      </p:cBhvr>
                                      <p:to>
                                        <p:strVal val="visible"/>
                                      </p:to>
                                    </p:set>
                                  </p:childTnLst>
                                </p:cTn>
                              </p:par>
                            </p:childTnLst>
                          </p:cTn>
                        </p:par>
                        <p:par>
                          <p:cTn id="10" fill="hold">
                            <p:stCondLst>
                              <p:cond delay="2010"/>
                            </p:stCondLst>
                            <p:childTnLst>
                              <p:par>
                                <p:cTn id="11" presetID="1" presetClass="entr" presetSubtype="0" fill="hold" nodeType="afterEffect">
                                  <p:stCondLst>
                                    <p:cond delay="0"/>
                                  </p:stCondLst>
                                  <p:childTnLst>
                                    <p:set>
                                      <p:cBhvr>
                                        <p:cTn id="12" dur="1" fill="hold">
                                          <p:stCondLst>
                                            <p:cond delay="1999"/>
                                          </p:stCondLst>
                                        </p:cTn>
                                        <p:tgtEl>
                                          <p:spTgt spid="6">
                                            <p:txEl>
                                              <p:pRg st="3" end="3"/>
                                            </p:txEl>
                                          </p:spTgt>
                                        </p:tgtEl>
                                        <p:attrNameLst>
                                          <p:attrName>style.visibility</p:attrName>
                                        </p:attrNameLst>
                                      </p:cBhvr>
                                      <p:to>
                                        <p:strVal val="visible"/>
                                      </p:to>
                                    </p:set>
                                  </p:childTnLst>
                                </p:cTn>
                              </p:par>
                            </p:childTnLst>
                          </p:cTn>
                        </p:par>
                        <p:par>
                          <p:cTn id="13" fill="hold">
                            <p:stCondLst>
                              <p:cond delay="4010"/>
                            </p:stCondLst>
                            <p:childTnLst>
                              <p:par>
                                <p:cTn id="14" presetID="1" presetClass="entr" presetSubtype="0" fill="hold" nodeType="afterEffect">
                                  <p:stCondLst>
                                    <p:cond delay="0"/>
                                  </p:stCondLst>
                                  <p:childTnLst>
                                    <p:set>
                                      <p:cBhvr>
                                        <p:cTn id="15" dur="1" fill="hold">
                                          <p:stCondLst>
                                            <p:cond delay="1999"/>
                                          </p:stCondLst>
                                        </p:cTn>
                                        <p:tgtEl>
                                          <p:spTgt spid="6">
                                            <p:txEl>
                                              <p:pRg st="4" end="4"/>
                                            </p:txEl>
                                          </p:spTgt>
                                        </p:tgtEl>
                                        <p:attrNameLst>
                                          <p:attrName>style.visibility</p:attrName>
                                        </p:attrNameLst>
                                      </p:cBhvr>
                                      <p:to>
                                        <p:strVal val="visible"/>
                                      </p:to>
                                    </p:set>
                                  </p:childTnLst>
                                </p:cTn>
                              </p:par>
                            </p:childTnLst>
                          </p:cTn>
                        </p:par>
                        <p:par>
                          <p:cTn id="16" fill="hold">
                            <p:stCondLst>
                              <p:cond delay="6010"/>
                            </p:stCondLst>
                            <p:childTnLst>
                              <p:par>
                                <p:cTn id="17" presetID="1" presetClass="entr" presetSubtype="0" fill="hold" nodeType="afterEffect">
                                  <p:stCondLst>
                                    <p:cond delay="0"/>
                                  </p:stCondLst>
                                  <p:childTnLst>
                                    <p:set>
                                      <p:cBhvr>
                                        <p:cTn id="18" dur="1" fill="hold">
                                          <p:stCondLst>
                                            <p:cond delay="1999"/>
                                          </p:stCondLst>
                                        </p:cTn>
                                        <p:tgtEl>
                                          <p:spTgt spid="6">
                                            <p:txEl>
                                              <p:pRg st="5" end="5"/>
                                            </p:txEl>
                                          </p:spTgt>
                                        </p:tgtEl>
                                        <p:attrNameLst>
                                          <p:attrName>style.visibility</p:attrName>
                                        </p:attrNameLst>
                                      </p:cBhvr>
                                      <p:to>
                                        <p:strVal val="visible"/>
                                      </p:to>
                                    </p:set>
                                  </p:childTnLst>
                                </p:cTn>
                              </p:par>
                            </p:childTnLst>
                          </p:cTn>
                        </p:par>
                        <p:par>
                          <p:cTn id="19" fill="hold">
                            <p:stCondLst>
                              <p:cond delay="8010"/>
                            </p:stCondLst>
                            <p:childTnLst>
                              <p:par>
                                <p:cTn id="20" presetID="1" presetClass="entr" presetSubtype="0" fill="hold" nodeType="afterEffect">
                                  <p:stCondLst>
                                    <p:cond delay="0"/>
                                  </p:stCondLst>
                                  <p:childTnLst>
                                    <p:set>
                                      <p:cBhvr>
                                        <p:cTn id="21" dur="1" fill="hold">
                                          <p:stCondLst>
                                            <p:cond delay="1999"/>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1|2.8|3.2"/>
</p:tagLst>
</file>

<file path=ppt/tags/tag2.xml><?xml version="1.0" encoding="utf-8"?>
<p:tagLst xmlns:a="http://schemas.openxmlformats.org/drawingml/2006/main" xmlns:r="http://schemas.openxmlformats.org/officeDocument/2006/relationships" xmlns:p="http://schemas.openxmlformats.org/presentationml/2006/main">
  <p:tag name="TIMING" val="|1.9|2.6|1.9|1.8|2.5|3.4|3.3|2.2"/>
</p:tagLst>
</file>

<file path=ppt/tags/tag3.xml><?xml version="1.0" encoding="utf-8"?>
<p:tagLst xmlns:a="http://schemas.openxmlformats.org/drawingml/2006/main" xmlns:r="http://schemas.openxmlformats.org/officeDocument/2006/relationships" xmlns:p="http://schemas.openxmlformats.org/presentationml/2006/main">
  <p:tag name="TIMING" val="|2.7|6|1.6|3.6|2.3|5.2|3|5.6|0.8|4.5|0.9|5.6|0.8|5.9"/>
</p:tagLst>
</file>

<file path=ppt/tags/tag4.xml><?xml version="1.0" encoding="utf-8"?>
<p:tagLst xmlns:a="http://schemas.openxmlformats.org/drawingml/2006/main" xmlns:r="http://schemas.openxmlformats.org/officeDocument/2006/relationships" xmlns:p="http://schemas.openxmlformats.org/presentationml/2006/main">
  <p:tag name="TIMING" val="|1.9|3.9"/>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phinus">
      <a:majorFont>
        <a:latin typeface="Adobe Garamond Pro"/>
        <a:ea typeface=""/>
        <a:cs typeface=""/>
      </a:majorFont>
      <a:minorFont>
        <a:latin typeface="Adobe Garamon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phinus">
      <a:majorFont>
        <a:latin typeface="Adobe Garamond Pro"/>
        <a:ea typeface=""/>
        <a:cs typeface=""/>
      </a:majorFont>
      <a:minorFont>
        <a:latin typeface="Adobe Garamon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TotalTime>
  <Words>686</Words>
  <Application>Microsoft Office PowerPoint</Application>
  <PresentationFormat>Widescreen</PresentationFormat>
  <Paragraphs>61</Paragraphs>
  <Slides>5</Slides>
  <Notes>5</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vt:i4>
      </vt:variant>
    </vt:vector>
  </HeadingPairs>
  <TitlesOfParts>
    <vt:vector size="15" baseType="lpstr">
      <vt:lpstr>Adobe Garamond Pro</vt:lpstr>
      <vt:lpstr>Arial</vt:lpstr>
      <vt:lpstr>Calibri</vt:lpstr>
      <vt:lpstr>Calibri Light</vt:lpstr>
      <vt:lpstr>Wingdings</vt:lpstr>
      <vt:lpstr>1_Office Theme</vt:lpstr>
      <vt:lpstr>15_Office Theme</vt:lpstr>
      <vt:lpstr>2_Office Theme</vt:lpstr>
      <vt:lpstr>6_Default Design</vt:lpstr>
      <vt:lpstr>9_Office Theme</vt:lpstr>
      <vt:lpstr>Predicting Breast Cancer Risk with SoftVue Delphinus Medical Technologies</vt:lpstr>
      <vt:lpstr>PowerPoint Presentation</vt:lpstr>
      <vt:lpstr>Sound speed measure of breast density has major advantages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SV Value Enhancers</dc:title>
  <dc:creator>Neb Duric</dc:creator>
  <cp:lastModifiedBy>Neb Duric</cp:lastModifiedBy>
  <cp:revision>1</cp:revision>
  <dcterms:created xsi:type="dcterms:W3CDTF">2018-03-19T15:30:51Z</dcterms:created>
  <dcterms:modified xsi:type="dcterms:W3CDTF">2020-06-10T17:42:47Z</dcterms:modified>
</cp:coreProperties>
</file>