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260" r:id="rId2"/>
  </p:sldIdLst>
  <p:sldSz cx="51206400" cy="384048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43" autoAdjust="0"/>
    <p:restoredTop sz="94660"/>
  </p:normalViewPr>
  <p:slideViewPr>
    <p:cSldViewPr snapToGrid="0">
      <p:cViewPr>
        <p:scale>
          <a:sx n="10" d="100"/>
          <a:sy n="10" d="100"/>
        </p:scale>
        <p:origin x="3222" y="113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D7B5997-69BE-44BC-BF0D-8FEB5FDFDB82}" type="datetimeFigureOut">
              <a:rPr lang="en-US" smtClean="0"/>
              <a:t>5/15/2024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09368BB-BCDC-4CCA-B017-D6D75CA4FD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02706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299616" rtl="0" eaLnBrk="1" latinLnBrk="0" hangingPunct="1">
      <a:defRPr sz="5645" kern="1200">
        <a:solidFill>
          <a:schemeClr val="tx1"/>
        </a:solidFill>
        <a:latin typeface="+mn-lt"/>
        <a:ea typeface="+mn-ea"/>
        <a:cs typeface="+mn-cs"/>
      </a:defRPr>
    </a:lvl1pPr>
    <a:lvl2pPr marL="2149808" algn="l" defTabSz="4299616" rtl="0" eaLnBrk="1" latinLnBrk="0" hangingPunct="1">
      <a:defRPr sz="5645" kern="1200">
        <a:solidFill>
          <a:schemeClr val="tx1"/>
        </a:solidFill>
        <a:latin typeface="+mn-lt"/>
        <a:ea typeface="+mn-ea"/>
        <a:cs typeface="+mn-cs"/>
      </a:defRPr>
    </a:lvl2pPr>
    <a:lvl3pPr marL="4299616" algn="l" defTabSz="4299616" rtl="0" eaLnBrk="1" latinLnBrk="0" hangingPunct="1">
      <a:defRPr sz="5645" kern="1200">
        <a:solidFill>
          <a:schemeClr val="tx1"/>
        </a:solidFill>
        <a:latin typeface="+mn-lt"/>
        <a:ea typeface="+mn-ea"/>
        <a:cs typeface="+mn-cs"/>
      </a:defRPr>
    </a:lvl3pPr>
    <a:lvl4pPr marL="6449424" algn="l" defTabSz="4299616" rtl="0" eaLnBrk="1" latinLnBrk="0" hangingPunct="1">
      <a:defRPr sz="5645" kern="1200">
        <a:solidFill>
          <a:schemeClr val="tx1"/>
        </a:solidFill>
        <a:latin typeface="+mn-lt"/>
        <a:ea typeface="+mn-ea"/>
        <a:cs typeface="+mn-cs"/>
      </a:defRPr>
    </a:lvl4pPr>
    <a:lvl5pPr marL="8599232" algn="l" defTabSz="4299616" rtl="0" eaLnBrk="1" latinLnBrk="0" hangingPunct="1">
      <a:defRPr sz="5645" kern="1200">
        <a:solidFill>
          <a:schemeClr val="tx1"/>
        </a:solidFill>
        <a:latin typeface="+mn-lt"/>
        <a:ea typeface="+mn-ea"/>
        <a:cs typeface="+mn-cs"/>
      </a:defRPr>
    </a:lvl5pPr>
    <a:lvl6pPr marL="10749045" algn="l" defTabSz="4299616" rtl="0" eaLnBrk="1" latinLnBrk="0" hangingPunct="1">
      <a:defRPr sz="5645" kern="1200">
        <a:solidFill>
          <a:schemeClr val="tx1"/>
        </a:solidFill>
        <a:latin typeface="+mn-lt"/>
        <a:ea typeface="+mn-ea"/>
        <a:cs typeface="+mn-cs"/>
      </a:defRPr>
    </a:lvl6pPr>
    <a:lvl7pPr marL="12898853" algn="l" defTabSz="4299616" rtl="0" eaLnBrk="1" latinLnBrk="0" hangingPunct="1">
      <a:defRPr sz="5645" kern="1200">
        <a:solidFill>
          <a:schemeClr val="tx1"/>
        </a:solidFill>
        <a:latin typeface="+mn-lt"/>
        <a:ea typeface="+mn-ea"/>
        <a:cs typeface="+mn-cs"/>
      </a:defRPr>
    </a:lvl7pPr>
    <a:lvl8pPr marL="15048660" algn="l" defTabSz="4299616" rtl="0" eaLnBrk="1" latinLnBrk="0" hangingPunct="1">
      <a:defRPr sz="5645" kern="1200">
        <a:solidFill>
          <a:schemeClr val="tx1"/>
        </a:solidFill>
        <a:latin typeface="+mn-lt"/>
        <a:ea typeface="+mn-ea"/>
        <a:cs typeface="+mn-cs"/>
      </a:defRPr>
    </a:lvl8pPr>
    <a:lvl9pPr marL="17198468" algn="l" defTabSz="4299616" rtl="0" eaLnBrk="1" latinLnBrk="0" hangingPunct="1">
      <a:defRPr sz="5645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85738" indent="-185738">
              <a:buFont typeface="Arial" panose="020B0604020202020204" pitchFamily="34" charset="0"/>
              <a:buChar char="•"/>
            </a:pP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Expo title = Maternal executive function partially mediates effects of early socioeconomic risk on child executive functioning</a:t>
            </a:r>
          </a:p>
          <a:p>
            <a:pPr marL="185738" indent="-185738">
              <a:buFont typeface="Arial" panose="020B0604020202020204" pitchFamily="34" charset="0"/>
              <a:buChar char="•"/>
            </a:pP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APS REQUIREMENTS</a:t>
            </a:r>
          </a:p>
          <a:p>
            <a:pPr marL="2336407" lvl="1" indent="-185738">
              <a:buFont typeface="Arial" panose="020B0604020202020204" pitchFamily="34" charset="0"/>
              <a:buChar char="•"/>
            </a:pP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Size = 55.9” width x 42.1” height, landscape</a:t>
            </a:r>
          </a:p>
          <a:p>
            <a:pPr marL="2336407" lvl="1" indent="-185738">
              <a:buFont typeface="Arial" panose="020B0604020202020204" pitchFamily="34" charset="0"/>
              <a:buChar char="•"/>
            </a:pP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Minimum of 24-28 font size, 32+ better for readability</a:t>
            </a:r>
          </a:p>
          <a:p>
            <a:pPr marL="2336407" lvl="1" indent="-185738">
              <a:buFont typeface="Arial" panose="020B0604020202020204" pitchFamily="34" charset="0"/>
              <a:buChar char="•"/>
            </a:pP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Images as jpg with 72/96 dpi</a:t>
            </a:r>
          </a:p>
          <a:p>
            <a:pPr marL="2336407" lvl="1" indent="-185738">
              <a:buFont typeface="Arial" panose="020B0604020202020204" pitchFamily="34" charset="0"/>
              <a:buChar char="•"/>
            </a:pP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File &gt; save as &gt; PDF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05616A-52B6-AA42-A21D-C5B01CA9B37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21120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40480" y="6285233"/>
            <a:ext cx="43525440" cy="13370560"/>
          </a:xfrm>
        </p:spPr>
        <p:txBody>
          <a:bodyPr anchor="b"/>
          <a:lstStyle>
            <a:lvl1pPr algn="ctr">
              <a:defRPr sz="3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00800" y="20171413"/>
            <a:ext cx="38404800" cy="9272267"/>
          </a:xfrm>
        </p:spPr>
        <p:txBody>
          <a:bodyPr/>
          <a:lstStyle>
            <a:lvl1pPr marL="0" indent="0" algn="ctr">
              <a:buNone/>
              <a:defRPr sz="13440"/>
            </a:lvl1pPr>
            <a:lvl2pPr marL="2560320" indent="0" algn="ctr">
              <a:buNone/>
              <a:defRPr sz="11200"/>
            </a:lvl2pPr>
            <a:lvl3pPr marL="5120640" indent="0" algn="ctr">
              <a:buNone/>
              <a:defRPr sz="10080"/>
            </a:lvl3pPr>
            <a:lvl4pPr marL="7680960" indent="0" algn="ctr">
              <a:buNone/>
              <a:defRPr sz="8960"/>
            </a:lvl4pPr>
            <a:lvl5pPr marL="10241280" indent="0" algn="ctr">
              <a:buNone/>
              <a:defRPr sz="8960"/>
            </a:lvl5pPr>
            <a:lvl6pPr marL="12801600" indent="0" algn="ctr">
              <a:buNone/>
              <a:defRPr sz="8960"/>
            </a:lvl6pPr>
            <a:lvl7pPr marL="15361920" indent="0" algn="ctr">
              <a:buNone/>
              <a:defRPr sz="8960"/>
            </a:lvl7pPr>
            <a:lvl8pPr marL="17922240" indent="0" algn="ctr">
              <a:buNone/>
              <a:defRPr sz="8960"/>
            </a:lvl8pPr>
            <a:lvl9pPr marL="20482560" indent="0" algn="ctr">
              <a:buNone/>
              <a:defRPr sz="896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AEFC30-99D5-4B2A-973B-52E9092ED036}" type="datetimeFigureOut">
              <a:rPr lang="en-US" smtClean="0"/>
              <a:t>5/15/2024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7645A-6DDF-4593-903E-FDC77A22D2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5815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AEFC30-99D5-4B2A-973B-52E9092ED036}" type="datetimeFigureOut">
              <a:rPr lang="en-US" smtClean="0"/>
              <a:t>5/15/2024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7645A-6DDF-4593-903E-FDC77A22D2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65081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93773" y="9574541"/>
            <a:ext cx="44165520" cy="15975327"/>
          </a:xfrm>
        </p:spPr>
        <p:txBody>
          <a:bodyPr anchor="b"/>
          <a:lstStyle>
            <a:lvl1pPr>
              <a:defRPr sz="3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93773" y="25701001"/>
            <a:ext cx="44165520" cy="8401047"/>
          </a:xfrm>
        </p:spPr>
        <p:txBody>
          <a:bodyPr/>
          <a:lstStyle>
            <a:lvl1pPr marL="0" indent="0">
              <a:buNone/>
              <a:defRPr sz="13440">
                <a:solidFill>
                  <a:schemeClr val="tx1"/>
                </a:solidFill>
              </a:defRPr>
            </a:lvl1pPr>
            <a:lvl2pPr marL="2560320" indent="0">
              <a:buNone/>
              <a:defRPr sz="11200">
                <a:solidFill>
                  <a:schemeClr val="tx1">
                    <a:tint val="75000"/>
                  </a:schemeClr>
                </a:solidFill>
              </a:defRPr>
            </a:lvl2pPr>
            <a:lvl3pPr marL="5120640" indent="0">
              <a:buNone/>
              <a:defRPr sz="10080">
                <a:solidFill>
                  <a:schemeClr val="tx1">
                    <a:tint val="75000"/>
                  </a:schemeClr>
                </a:solidFill>
              </a:defRPr>
            </a:lvl3pPr>
            <a:lvl4pPr marL="7680960" indent="0">
              <a:buNone/>
              <a:defRPr sz="8960">
                <a:solidFill>
                  <a:schemeClr val="tx1">
                    <a:tint val="75000"/>
                  </a:schemeClr>
                </a:solidFill>
              </a:defRPr>
            </a:lvl4pPr>
            <a:lvl5pPr marL="10241280" indent="0">
              <a:buNone/>
              <a:defRPr sz="8960">
                <a:solidFill>
                  <a:schemeClr val="tx1">
                    <a:tint val="75000"/>
                  </a:schemeClr>
                </a:solidFill>
              </a:defRPr>
            </a:lvl5pPr>
            <a:lvl6pPr marL="12801600" indent="0">
              <a:buNone/>
              <a:defRPr sz="8960">
                <a:solidFill>
                  <a:schemeClr val="tx1">
                    <a:tint val="75000"/>
                  </a:schemeClr>
                </a:solidFill>
              </a:defRPr>
            </a:lvl6pPr>
            <a:lvl7pPr marL="15361920" indent="0">
              <a:buNone/>
              <a:defRPr sz="8960">
                <a:solidFill>
                  <a:schemeClr val="tx1">
                    <a:tint val="75000"/>
                  </a:schemeClr>
                </a:solidFill>
              </a:defRPr>
            </a:lvl7pPr>
            <a:lvl8pPr marL="17922240" indent="0">
              <a:buNone/>
              <a:defRPr sz="8960">
                <a:solidFill>
                  <a:schemeClr val="tx1">
                    <a:tint val="75000"/>
                  </a:schemeClr>
                </a:solidFill>
              </a:defRPr>
            </a:lvl8pPr>
            <a:lvl9pPr marL="20482560" indent="0">
              <a:buNone/>
              <a:defRPr sz="896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AEFC30-99D5-4B2A-973B-52E9092ED036}" type="datetimeFigureOut">
              <a:rPr lang="en-US" smtClean="0"/>
              <a:t>5/15/2024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7645A-6DDF-4593-903E-FDC77A22D2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57891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520440" y="10223500"/>
            <a:ext cx="21762720" cy="2436749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923240" y="10223500"/>
            <a:ext cx="21762720" cy="2436749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AEFC30-99D5-4B2A-973B-52E9092ED036}" type="datetimeFigureOut">
              <a:rPr lang="en-US" smtClean="0"/>
              <a:t>5/15/2024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7645A-6DDF-4593-903E-FDC77A22D2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4087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27110" y="2044708"/>
            <a:ext cx="44165520" cy="742315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527115" y="9414513"/>
            <a:ext cx="21662704" cy="4613907"/>
          </a:xfrm>
        </p:spPr>
        <p:txBody>
          <a:bodyPr anchor="b"/>
          <a:lstStyle>
            <a:lvl1pPr marL="0" indent="0">
              <a:buNone/>
              <a:defRPr sz="13440" b="1"/>
            </a:lvl1pPr>
            <a:lvl2pPr marL="2560320" indent="0">
              <a:buNone/>
              <a:defRPr sz="11200" b="1"/>
            </a:lvl2pPr>
            <a:lvl3pPr marL="5120640" indent="0">
              <a:buNone/>
              <a:defRPr sz="10080" b="1"/>
            </a:lvl3pPr>
            <a:lvl4pPr marL="7680960" indent="0">
              <a:buNone/>
              <a:defRPr sz="8960" b="1"/>
            </a:lvl4pPr>
            <a:lvl5pPr marL="10241280" indent="0">
              <a:buNone/>
              <a:defRPr sz="8960" b="1"/>
            </a:lvl5pPr>
            <a:lvl6pPr marL="12801600" indent="0">
              <a:buNone/>
              <a:defRPr sz="8960" b="1"/>
            </a:lvl6pPr>
            <a:lvl7pPr marL="15361920" indent="0">
              <a:buNone/>
              <a:defRPr sz="8960" b="1"/>
            </a:lvl7pPr>
            <a:lvl8pPr marL="17922240" indent="0">
              <a:buNone/>
              <a:defRPr sz="8960" b="1"/>
            </a:lvl8pPr>
            <a:lvl9pPr marL="20482560" indent="0">
              <a:buNone/>
              <a:defRPr sz="896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527115" y="14028420"/>
            <a:ext cx="21662704" cy="2063369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5923243" y="9414513"/>
            <a:ext cx="21769390" cy="4613907"/>
          </a:xfrm>
        </p:spPr>
        <p:txBody>
          <a:bodyPr anchor="b"/>
          <a:lstStyle>
            <a:lvl1pPr marL="0" indent="0">
              <a:buNone/>
              <a:defRPr sz="13440" b="1"/>
            </a:lvl1pPr>
            <a:lvl2pPr marL="2560320" indent="0">
              <a:buNone/>
              <a:defRPr sz="11200" b="1"/>
            </a:lvl2pPr>
            <a:lvl3pPr marL="5120640" indent="0">
              <a:buNone/>
              <a:defRPr sz="10080" b="1"/>
            </a:lvl3pPr>
            <a:lvl4pPr marL="7680960" indent="0">
              <a:buNone/>
              <a:defRPr sz="8960" b="1"/>
            </a:lvl4pPr>
            <a:lvl5pPr marL="10241280" indent="0">
              <a:buNone/>
              <a:defRPr sz="8960" b="1"/>
            </a:lvl5pPr>
            <a:lvl6pPr marL="12801600" indent="0">
              <a:buNone/>
              <a:defRPr sz="8960" b="1"/>
            </a:lvl6pPr>
            <a:lvl7pPr marL="15361920" indent="0">
              <a:buNone/>
              <a:defRPr sz="8960" b="1"/>
            </a:lvl7pPr>
            <a:lvl8pPr marL="17922240" indent="0">
              <a:buNone/>
              <a:defRPr sz="8960" b="1"/>
            </a:lvl8pPr>
            <a:lvl9pPr marL="20482560" indent="0">
              <a:buNone/>
              <a:defRPr sz="896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5923243" y="14028420"/>
            <a:ext cx="21769390" cy="2063369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AEFC30-99D5-4B2A-973B-52E9092ED036}" type="datetimeFigureOut">
              <a:rPr lang="en-US" smtClean="0"/>
              <a:t>5/15/2024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7645A-6DDF-4593-903E-FDC77A22D2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20342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AEFC30-99D5-4B2A-973B-52E9092ED036}" type="datetimeFigureOut">
              <a:rPr lang="en-US" smtClean="0"/>
              <a:t>5/15/2024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7645A-6DDF-4593-903E-FDC77A22D2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58726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AEFC30-99D5-4B2A-973B-52E9092ED036}" type="datetimeFigureOut">
              <a:rPr lang="en-US" smtClean="0"/>
              <a:t>5/15/2024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7645A-6DDF-4593-903E-FDC77A22D2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8084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27110" y="2560320"/>
            <a:ext cx="16515397" cy="8961120"/>
          </a:xfrm>
        </p:spPr>
        <p:txBody>
          <a:bodyPr anchor="b"/>
          <a:lstStyle>
            <a:lvl1pPr>
              <a:defRPr sz="1792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769390" y="5529588"/>
            <a:ext cx="25923240" cy="27292300"/>
          </a:xfrm>
        </p:spPr>
        <p:txBody>
          <a:bodyPr/>
          <a:lstStyle>
            <a:lvl1pPr>
              <a:defRPr sz="17920"/>
            </a:lvl1pPr>
            <a:lvl2pPr>
              <a:defRPr sz="15680"/>
            </a:lvl2pPr>
            <a:lvl3pPr>
              <a:defRPr sz="13440"/>
            </a:lvl3pPr>
            <a:lvl4pPr>
              <a:defRPr sz="11200"/>
            </a:lvl4pPr>
            <a:lvl5pPr>
              <a:defRPr sz="11200"/>
            </a:lvl5pPr>
            <a:lvl6pPr>
              <a:defRPr sz="11200"/>
            </a:lvl6pPr>
            <a:lvl7pPr>
              <a:defRPr sz="11200"/>
            </a:lvl7pPr>
            <a:lvl8pPr>
              <a:defRPr sz="11200"/>
            </a:lvl8pPr>
            <a:lvl9pPr>
              <a:defRPr sz="1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527110" y="11521440"/>
            <a:ext cx="16515397" cy="21344893"/>
          </a:xfrm>
        </p:spPr>
        <p:txBody>
          <a:bodyPr/>
          <a:lstStyle>
            <a:lvl1pPr marL="0" indent="0">
              <a:buNone/>
              <a:defRPr sz="8960"/>
            </a:lvl1pPr>
            <a:lvl2pPr marL="2560320" indent="0">
              <a:buNone/>
              <a:defRPr sz="7840"/>
            </a:lvl2pPr>
            <a:lvl3pPr marL="5120640" indent="0">
              <a:buNone/>
              <a:defRPr sz="6720"/>
            </a:lvl3pPr>
            <a:lvl4pPr marL="7680960" indent="0">
              <a:buNone/>
              <a:defRPr sz="5600"/>
            </a:lvl4pPr>
            <a:lvl5pPr marL="10241280" indent="0">
              <a:buNone/>
              <a:defRPr sz="5600"/>
            </a:lvl5pPr>
            <a:lvl6pPr marL="12801600" indent="0">
              <a:buNone/>
              <a:defRPr sz="5600"/>
            </a:lvl6pPr>
            <a:lvl7pPr marL="15361920" indent="0">
              <a:buNone/>
              <a:defRPr sz="5600"/>
            </a:lvl7pPr>
            <a:lvl8pPr marL="17922240" indent="0">
              <a:buNone/>
              <a:defRPr sz="5600"/>
            </a:lvl8pPr>
            <a:lvl9pPr marL="20482560" indent="0">
              <a:buNone/>
              <a:defRPr sz="5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AEFC30-99D5-4B2A-973B-52E9092ED036}" type="datetimeFigureOut">
              <a:rPr lang="en-US" smtClean="0"/>
              <a:t>5/15/2024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7645A-6DDF-4593-903E-FDC77A22D2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33892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27110" y="2560320"/>
            <a:ext cx="16515397" cy="8961120"/>
          </a:xfrm>
        </p:spPr>
        <p:txBody>
          <a:bodyPr anchor="b"/>
          <a:lstStyle>
            <a:lvl1pPr>
              <a:defRPr sz="1792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1769390" y="5529588"/>
            <a:ext cx="25923240" cy="27292300"/>
          </a:xfrm>
        </p:spPr>
        <p:txBody>
          <a:bodyPr anchor="t"/>
          <a:lstStyle>
            <a:lvl1pPr marL="0" indent="0">
              <a:buNone/>
              <a:defRPr sz="17920"/>
            </a:lvl1pPr>
            <a:lvl2pPr marL="2560320" indent="0">
              <a:buNone/>
              <a:defRPr sz="15680"/>
            </a:lvl2pPr>
            <a:lvl3pPr marL="5120640" indent="0">
              <a:buNone/>
              <a:defRPr sz="13440"/>
            </a:lvl3pPr>
            <a:lvl4pPr marL="7680960" indent="0">
              <a:buNone/>
              <a:defRPr sz="11200"/>
            </a:lvl4pPr>
            <a:lvl5pPr marL="10241280" indent="0">
              <a:buNone/>
              <a:defRPr sz="11200"/>
            </a:lvl5pPr>
            <a:lvl6pPr marL="12801600" indent="0">
              <a:buNone/>
              <a:defRPr sz="11200"/>
            </a:lvl6pPr>
            <a:lvl7pPr marL="15361920" indent="0">
              <a:buNone/>
              <a:defRPr sz="11200"/>
            </a:lvl7pPr>
            <a:lvl8pPr marL="17922240" indent="0">
              <a:buNone/>
              <a:defRPr sz="11200"/>
            </a:lvl8pPr>
            <a:lvl9pPr marL="20482560" indent="0">
              <a:buNone/>
              <a:defRPr sz="112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527110" y="11521440"/>
            <a:ext cx="16515397" cy="21344893"/>
          </a:xfrm>
        </p:spPr>
        <p:txBody>
          <a:bodyPr/>
          <a:lstStyle>
            <a:lvl1pPr marL="0" indent="0">
              <a:buNone/>
              <a:defRPr sz="8960"/>
            </a:lvl1pPr>
            <a:lvl2pPr marL="2560320" indent="0">
              <a:buNone/>
              <a:defRPr sz="7840"/>
            </a:lvl2pPr>
            <a:lvl3pPr marL="5120640" indent="0">
              <a:buNone/>
              <a:defRPr sz="6720"/>
            </a:lvl3pPr>
            <a:lvl4pPr marL="7680960" indent="0">
              <a:buNone/>
              <a:defRPr sz="5600"/>
            </a:lvl4pPr>
            <a:lvl5pPr marL="10241280" indent="0">
              <a:buNone/>
              <a:defRPr sz="5600"/>
            </a:lvl5pPr>
            <a:lvl6pPr marL="12801600" indent="0">
              <a:buNone/>
              <a:defRPr sz="5600"/>
            </a:lvl6pPr>
            <a:lvl7pPr marL="15361920" indent="0">
              <a:buNone/>
              <a:defRPr sz="5600"/>
            </a:lvl7pPr>
            <a:lvl8pPr marL="17922240" indent="0">
              <a:buNone/>
              <a:defRPr sz="5600"/>
            </a:lvl8pPr>
            <a:lvl9pPr marL="20482560" indent="0">
              <a:buNone/>
              <a:defRPr sz="5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AEFC30-99D5-4B2A-973B-52E9092ED036}" type="datetimeFigureOut">
              <a:rPr lang="en-US" smtClean="0"/>
              <a:t>5/15/2024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7645A-6DDF-4593-903E-FDC77A22D2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80815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AEFC30-99D5-4B2A-973B-52E9092ED036}" type="datetimeFigureOut">
              <a:rPr lang="en-US" smtClean="0"/>
              <a:t>5/15/2024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7645A-6DDF-4593-903E-FDC77A22D2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86806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6644583" y="2044700"/>
            <a:ext cx="11041380" cy="3254629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520443" y="2044700"/>
            <a:ext cx="32484060" cy="3254629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AEFC30-99D5-4B2A-973B-52E9092ED036}" type="datetimeFigureOut">
              <a:rPr lang="en-US" smtClean="0"/>
              <a:t>5/15/2024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7645A-6DDF-4593-903E-FDC77A22D2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66009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520440" y="2044708"/>
            <a:ext cx="44165520" cy="742315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520440" y="10223500"/>
            <a:ext cx="44165520" cy="2436749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520440" y="35595568"/>
            <a:ext cx="11521440" cy="20447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AEFC30-99D5-4B2A-973B-52E9092ED036}" type="datetimeFigureOut">
              <a:rPr lang="en-US" smtClean="0"/>
              <a:t>5/15/2024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962120" y="35595568"/>
            <a:ext cx="17282160" cy="20447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7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6164520" y="35595568"/>
            <a:ext cx="11521440" cy="20447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7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B7645A-6DDF-4593-903E-FDC77A22D2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28841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5120640" rtl="0" eaLnBrk="1" latinLnBrk="0" hangingPunct="1">
        <a:lnSpc>
          <a:spcPct val="90000"/>
        </a:lnSpc>
        <a:spcBef>
          <a:spcPct val="0"/>
        </a:spcBef>
        <a:buNone/>
        <a:defRPr sz="2464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280160" indent="-1280160" algn="l" defTabSz="5120640" rtl="0" eaLnBrk="1" latinLnBrk="0" hangingPunct="1">
        <a:lnSpc>
          <a:spcPct val="90000"/>
        </a:lnSpc>
        <a:spcBef>
          <a:spcPts val="5600"/>
        </a:spcBef>
        <a:buFont typeface="Arial" panose="020B0604020202020204" pitchFamily="34" charset="0"/>
        <a:buChar char="•"/>
        <a:defRPr sz="15680" kern="1200">
          <a:solidFill>
            <a:schemeClr val="tx1"/>
          </a:solidFill>
          <a:latin typeface="+mn-lt"/>
          <a:ea typeface="+mn-ea"/>
          <a:cs typeface="+mn-cs"/>
        </a:defRPr>
      </a:lvl1pPr>
      <a:lvl2pPr marL="3840480" indent="-1280160" algn="l" defTabSz="5120640" rtl="0" eaLnBrk="1" latinLnBrk="0" hangingPunct="1">
        <a:lnSpc>
          <a:spcPct val="90000"/>
        </a:lnSpc>
        <a:spcBef>
          <a:spcPts val="2800"/>
        </a:spcBef>
        <a:buFont typeface="Arial" panose="020B0604020202020204" pitchFamily="34" charset="0"/>
        <a:buChar char="•"/>
        <a:defRPr sz="13440" kern="1200">
          <a:solidFill>
            <a:schemeClr val="tx1"/>
          </a:solidFill>
          <a:latin typeface="+mn-lt"/>
          <a:ea typeface="+mn-ea"/>
          <a:cs typeface="+mn-cs"/>
        </a:defRPr>
      </a:lvl2pPr>
      <a:lvl3pPr marL="6400800" indent="-1280160" algn="l" defTabSz="5120640" rtl="0" eaLnBrk="1" latinLnBrk="0" hangingPunct="1">
        <a:lnSpc>
          <a:spcPct val="90000"/>
        </a:lnSpc>
        <a:spcBef>
          <a:spcPts val="2800"/>
        </a:spcBef>
        <a:buFont typeface="Arial" panose="020B0604020202020204" pitchFamily="34" charset="0"/>
        <a:buChar char="•"/>
        <a:defRPr sz="11200" kern="1200">
          <a:solidFill>
            <a:schemeClr val="tx1"/>
          </a:solidFill>
          <a:latin typeface="+mn-lt"/>
          <a:ea typeface="+mn-ea"/>
          <a:cs typeface="+mn-cs"/>
        </a:defRPr>
      </a:lvl3pPr>
      <a:lvl4pPr marL="8961120" indent="-1280160" algn="l" defTabSz="5120640" rtl="0" eaLnBrk="1" latinLnBrk="0" hangingPunct="1">
        <a:lnSpc>
          <a:spcPct val="90000"/>
        </a:lnSpc>
        <a:spcBef>
          <a:spcPts val="2800"/>
        </a:spcBef>
        <a:buFont typeface="Arial" panose="020B0604020202020204" pitchFamily="34" charset="0"/>
        <a:buChar char="•"/>
        <a:defRPr sz="10080" kern="1200">
          <a:solidFill>
            <a:schemeClr val="tx1"/>
          </a:solidFill>
          <a:latin typeface="+mn-lt"/>
          <a:ea typeface="+mn-ea"/>
          <a:cs typeface="+mn-cs"/>
        </a:defRPr>
      </a:lvl4pPr>
      <a:lvl5pPr marL="11521440" indent="-1280160" algn="l" defTabSz="5120640" rtl="0" eaLnBrk="1" latinLnBrk="0" hangingPunct="1">
        <a:lnSpc>
          <a:spcPct val="90000"/>
        </a:lnSpc>
        <a:spcBef>
          <a:spcPts val="2800"/>
        </a:spcBef>
        <a:buFont typeface="Arial" panose="020B0604020202020204" pitchFamily="34" charset="0"/>
        <a:buChar char="•"/>
        <a:defRPr sz="10080" kern="1200">
          <a:solidFill>
            <a:schemeClr val="tx1"/>
          </a:solidFill>
          <a:latin typeface="+mn-lt"/>
          <a:ea typeface="+mn-ea"/>
          <a:cs typeface="+mn-cs"/>
        </a:defRPr>
      </a:lvl5pPr>
      <a:lvl6pPr marL="14081760" indent="-1280160" algn="l" defTabSz="5120640" rtl="0" eaLnBrk="1" latinLnBrk="0" hangingPunct="1">
        <a:lnSpc>
          <a:spcPct val="90000"/>
        </a:lnSpc>
        <a:spcBef>
          <a:spcPts val="2800"/>
        </a:spcBef>
        <a:buFont typeface="Arial" panose="020B0604020202020204" pitchFamily="34" charset="0"/>
        <a:buChar char="•"/>
        <a:defRPr sz="10080" kern="1200">
          <a:solidFill>
            <a:schemeClr val="tx1"/>
          </a:solidFill>
          <a:latin typeface="+mn-lt"/>
          <a:ea typeface="+mn-ea"/>
          <a:cs typeface="+mn-cs"/>
        </a:defRPr>
      </a:lvl6pPr>
      <a:lvl7pPr marL="16642080" indent="-1280160" algn="l" defTabSz="5120640" rtl="0" eaLnBrk="1" latinLnBrk="0" hangingPunct="1">
        <a:lnSpc>
          <a:spcPct val="90000"/>
        </a:lnSpc>
        <a:spcBef>
          <a:spcPts val="2800"/>
        </a:spcBef>
        <a:buFont typeface="Arial" panose="020B0604020202020204" pitchFamily="34" charset="0"/>
        <a:buChar char="•"/>
        <a:defRPr sz="1008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0" indent="-1280160" algn="l" defTabSz="5120640" rtl="0" eaLnBrk="1" latinLnBrk="0" hangingPunct="1">
        <a:lnSpc>
          <a:spcPct val="90000"/>
        </a:lnSpc>
        <a:spcBef>
          <a:spcPts val="2800"/>
        </a:spcBef>
        <a:buFont typeface="Arial" panose="020B0604020202020204" pitchFamily="34" charset="0"/>
        <a:buChar char="•"/>
        <a:defRPr sz="10080" kern="1200">
          <a:solidFill>
            <a:schemeClr val="tx1"/>
          </a:solidFill>
          <a:latin typeface="+mn-lt"/>
          <a:ea typeface="+mn-ea"/>
          <a:cs typeface="+mn-cs"/>
        </a:defRPr>
      </a:lvl8pPr>
      <a:lvl9pPr marL="21762720" indent="-1280160" algn="l" defTabSz="5120640" rtl="0" eaLnBrk="1" latinLnBrk="0" hangingPunct="1">
        <a:lnSpc>
          <a:spcPct val="90000"/>
        </a:lnSpc>
        <a:spcBef>
          <a:spcPts val="2800"/>
        </a:spcBef>
        <a:buFont typeface="Arial" panose="020B0604020202020204" pitchFamily="34" charset="0"/>
        <a:buChar char="•"/>
        <a:defRPr sz="1008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120640" rtl="0" eaLnBrk="1" latinLnBrk="0" hangingPunct="1">
        <a:defRPr sz="10080" kern="1200">
          <a:solidFill>
            <a:schemeClr val="tx1"/>
          </a:solidFill>
          <a:latin typeface="+mn-lt"/>
          <a:ea typeface="+mn-ea"/>
          <a:cs typeface="+mn-cs"/>
        </a:defRPr>
      </a:lvl1pPr>
      <a:lvl2pPr marL="2560320" algn="l" defTabSz="5120640" rtl="0" eaLnBrk="1" latinLnBrk="0" hangingPunct="1">
        <a:defRPr sz="10080" kern="1200">
          <a:solidFill>
            <a:schemeClr val="tx1"/>
          </a:solidFill>
          <a:latin typeface="+mn-lt"/>
          <a:ea typeface="+mn-ea"/>
          <a:cs typeface="+mn-cs"/>
        </a:defRPr>
      </a:lvl2pPr>
      <a:lvl3pPr marL="5120640" algn="l" defTabSz="5120640" rtl="0" eaLnBrk="1" latinLnBrk="0" hangingPunct="1">
        <a:defRPr sz="10080" kern="1200">
          <a:solidFill>
            <a:schemeClr val="tx1"/>
          </a:solidFill>
          <a:latin typeface="+mn-lt"/>
          <a:ea typeface="+mn-ea"/>
          <a:cs typeface="+mn-cs"/>
        </a:defRPr>
      </a:lvl3pPr>
      <a:lvl4pPr marL="7680960" algn="l" defTabSz="5120640" rtl="0" eaLnBrk="1" latinLnBrk="0" hangingPunct="1">
        <a:defRPr sz="10080" kern="1200">
          <a:solidFill>
            <a:schemeClr val="tx1"/>
          </a:solidFill>
          <a:latin typeface="+mn-lt"/>
          <a:ea typeface="+mn-ea"/>
          <a:cs typeface="+mn-cs"/>
        </a:defRPr>
      </a:lvl4pPr>
      <a:lvl5pPr marL="10241280" algn="l" defTabSz="5120640" rtl="0" eaLnBrk="1" latinLnBrk="0" hangingPunct="1">
        <a:defRPr sz="10080" kern="1200">
          <a:solidFill>
            <a:schemeClr val="tx1"/>
          </a:solidFill>
          <a:latin typeface="+mn-lt"/>
          <a:ea typeface="+mn-ea"/>
          <a:cs typeface="+mn-cs"/>
        </a:defRPr>
      </a:lvl5pPr>
      <a:lvl6pPr marL="12801600" algn="l" defTabSz="5120640" rtl="0" eaLnBrk="1" latinLnBrk="0" hangingPunct="1">
        <a:defRPr sz="10080" kern="1200">
          <a:solidFill>
            <a:schemeClr val="tx1"/>
          </a:solidFill>
          <a:latin typeface="+mn-lt"/>
          <a:ea typeface="+mn-ea"/>
          <a:cs typeface="+mn-cs"/>
        </a:defRPr>
      </a:lvl6pPr>
      <a:lvl7pPr marL="15361920" algn="l" defTabSz="5120640" rtl="0" eaLnBrk="1" latinLnBrk="0" hangingPunct="1">
        <a:defRPr sz="10080" kern="1200">
          <a:solidFill>
            <a:schemeClr val="tx1"/>
          </a:solidFill>
          <a:latin typeface="+mn-lt"/>
          <a:ea typeface="+mn-ea"/>
          <a:cs typeface="+mn-cs"/>
        </a:defRPr>
      </a:lvl7pPr>
      <a:lvl8pPr marL="17922240" algn="l" defTabSz="5120640" rtl="0" eaLnBrk="1" latinLnBrk="0" hangingPunct="1">
        <a:defRPr sz="10080" kern="1200">
          <a:solidFill>
            <a:schemeClr val="tx1"/>
          </a:solidFill>
          <a:latin typeface="+mn-lt"/>
          <a:ea typeface="+mn-ea"/>
          <a:cs typeface="+mn-cs"/>
        </a:defRPr>
      </a:lvl8pPr>
      <a:lvl9pPr marL="20482560" algn="l" defTabSz="5120640" rtl="0" eaLnBrk="1" latinLnBrk="0" hangingPunct="1">
        <a:defRPr sz="1008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13" Type="http://schemas.openxmlformats.org/officeDocument/2006/relationships/hyperlink" Target="https://doi.org/10.1007/s10389-013-0605-4" TargetMode="External"/><Relationship Id="rId3" Type="http://schemas.openxmlformats.org/officeDocument/2006/relationships/hyperlink" Target="https://doi.org/10.1080/14616730903416955" TargetMode="External"/><Relationship Id="rId7" Type="http://schemas.openxmlformats.org/officeDocument/2006/relationships/image" Target="../media/image1.png"/><Relationship Id="rId12" Type="http://schemas.openxmlformats.org/officeDocument/2006/relationships/hyperlink" Target="https://doi.org/10.1002/jts.22043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hyperlink" Target="https://doi.org/10.1016/j.jad.2020.03.084" TargetMode="External"/><Relationship Id="rId11" Type="http://schemas.openxmlformats.org/officeDocument/2006/relationships/image" Target="../media/image5.png"/><Relationship Id="rId5" Type="http://schemas.openxmlformats.org/officeDocument/2006/relationships/hyperlink" Target="https://doi.org/10.1177/1359104512437210" TargetMode="External"/><Relationship Id="rId10" Type="http://schemas.openxmlformats.org/officeDocument/2006/relationships/image" Target="../media/image4.emf"/><Relationship Id="rId4" Type="http://schemas.openxmlformats.org/officeDocument/2006/relationships/hyperlink" Target="https://doi.org/10.1002/imhj.20189" TargetMode="External"/><Relationship Id="rId9" Type="http://schemas.openxmlformats.org/officeDocument/2006/relationships/image" Target="../media/image3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E4FDF73-7BF8-824E-9CAE-3D4C451A85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00576" y="238315"/>
            <a:ext cx="44451547" cy="2857558"/>
          </a:xfrm>
          <a:noFill/>
          <a:ln>
            <a:noFill/>
          </a:ln>
        </p:spPr>
        <p:txBody>
          <a:bodyPr>
            <a:normAutofit/>
          </a:bodyPr>
          <a:lstStyle/>
          <a:p>
            <a:pPr algn="ctr"/>
            <a:r>
              <a:rPr lang="en-US" sz="96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Expanding Treatment Targets: Meta-analysis of Attachment-Based Interventions on Caregiver Psychopathology Outcomes</a:t>
            </a:r>
            <a:endParaRPr lang="en-US" sz="9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B48B65F-E437-F441-BC7E-DEF6DB401899}"/>
              </a:ext>
            </a:extLst>
          </p:cNvPr>
          <p:cNvSpPr txBox="1"/>
          <p:nvPr/>
        </p:nvSpPr>
        <p:spPr>
          <a:xfrm>
            <a:off x="650214" y="6537810"/>
            <a:ext cx="10316756" cy="624786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512875" indent="-512875">
              <a:buFont typeface="Wingdings" pitchFamily="2" charset="2"/>
              <a:buChar char="q"/>
            </a:pPr>
            <a:endParaRPr lang="en-US" sz="4000" dirty="0">
              <a:solidFill>
                <a:srgbClr val="0D0D0D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2875" indent="-512875">
              <a:buFont typeface="Wingdings" pitchFamily="2" charset="2"/>
              <a:buChar char="q"/>
            </a:pPr>
            <a:r>
              <a:rPr lang="en-US" sz="4000" dirty="0">
                <a:solidFill>
                  <a:srgbClr val="0D0D0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Attachment-based interventions are evidence-based treatments that utilize the principles of Attachment Theory in clinical work with caregivers and children (Ziv, 2005).</a:t>
            </a:r>
          </a:p>
          <a:p>
            <a:pPr algn="l"/>
            <a:endParaRPr lang="en-US" sz="4000" dirty="0">
              <a:solidFill>
                <a:srgbClr val="0D0D0D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2875" indent="-512875">
              <a:buFont typeface="Wingdings" pitchFamily="2" charset="2"/>
              <a:buChar char="q"/>
            </a:pPr>
            <a:r>
              <a:rPr lang="en-US" sz="4000" dirty="0">
                <a:solidFill>
                  <a:srgbClr val="0D0D0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Previous reviews have primarily focused on the benefits of attachment-based interventions for parenting and children’s attachment security (e.g., </a:t>
            </a:r>
            <a:r>
              <a:rPr lang="en-US" sz="4000" dirty="0" err="1">
                <a:solidFill>
                  <a:srgbClr val="0D0D0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Facompré</a:t>
            </a:r>
            <a:r>
              <a:rPr lang="en-US" sz="4000" dirty="0">
                <a:solidFill>
                  <a:srgbClr val="0D0D0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et al., 2018).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63F8696-8171-1448-B672-EDDF52581637}"/>
              </a:ext>
            </a:extLst>
          </p:cNvPr>
          <p:cNvSpPr txBox="1"/>
          <p:nvPr/>
        </p:nvSpPr>
        <p:spPr>
          <a:xfrm>
            <a:off x="650214" y="19381903"/>
            <a:ext cx="10316756" cy="1363450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512875" indent="-512875">
              <a:buFont typeface="Wingdings" pitchFamily="2" charset="2"/>
              <a:buChar char="q"/>
            </a:pPr>
            <a:endParaRPr lang="en-US" sz="4000" dirty="0">
              <a:solidFill>
                <a:srgbClr val="0D0D0D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2875" indent="-512875">
              <a:buFont typeface="Wingdings" pitchFamily="2" charset="2"/>
              <a:buChar char="q"/>
            </a:pPr>
            <a:r>
              <a:rPr lang="en-US" sz="4000" dirty="0">
                <a:solidFill>
                  <a:srgbClr val="0D0D0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776 records screened from PsycINFO, PubMed, and Web of Science, resulting in 39 studies (</a:t>
            </a:r>
            <a:r>
              <a:rPr lang="en-US" sz="4000" dirty="0" err="1">
                <a:solidFill>
                  <a:srgbClr val="0D0D0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Ncg</a:t>
            </a:r>
            <a:r>
              <a:rPr lang="en-US" sz="4000" dirty="0">
                <a:solidFill>
                  <a:srgbClr val="0D0D0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3,339, 72 extracted effects) meeting inclusion criteria.</a:t>
            </a:r>
          </a:p>
          <a:p>
            <a:pPr marL="512875" indent="-512875">
              <a:buFont typeface="Wingdings" pitchFamily="2" charset="2"/>
              <a:buChar char="q"/>
            </a:pPr>
            <a:endParaRPr lang="en-US" sz="4000" dirty="0">
              <a:solidFill>
                <a:srgbClr val="0D0D0D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2875" indent="-512875">
              <a:buFont typeface="Wingdings" pitchFamily="2" charset="2"/>
              <a:buChar char="q"/>
            </a:pPr>
            <a:r>
              <a:rPr lang="en-US" sz="4000" dirty="0">
                <a:solidFill>
                  <a:srgbClr val="0D0D0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Records were included in the present meta-analysis if they met the following criteria:</a:t>
            </a:r>
          </a:p>
          <a:p>
            <a:endParaRPr lang="en-US" sz="4000" dirty="0">
              <a:solidFill>
                <a:srgbClr val="0D0D0D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025753" lvl="1" indent="-683836">
              <a:buFont typeface="+mj-lt"/>
              <a:buAutoNum type="arabicPeriod"/>
            </a:pPr>
            <a:r>
              <a:rPr lang="en-US" sz="4000" dirty="0">
                <a:solidFill>
                  <a:srgbClr val="0D0D0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Were written in English</a:t>
            </a:r>
          </a:p>
          <a:p>
            <a:pPr marL="1025753" lvl="1" indent="-683836">
              <a:buFont typeface="+mj-lt"/>
              <a:buAutoNum type="arabicPeriod"/>
            </a:pPr>
            <a:r>
              <a:rPr lang="en-US" sz="4000" dirty="0">
                <a:solidFill>
                  <a:srgbClr val="0D0D0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Conducted with human subjects</a:t>
            </a:r>
          </a:p>
          <a:p>
            <a:pPr marL="1025753" lvl="1" indent="-683836">
              <a:buFont typeface="+mj-lt"/>
              <a:buAutoNum type="arabicPeriod"/>
            </a:pPr>
            <a:r>
              <a:rPr lang="en-US" sz="4000" dirty="0">
                <a:solidFill>
                  <a:srgbClr val="0D0D0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Evaluated attachment-based interventions (including RCTs and within-person change designs) involving both caregiver and child</a:t>
            </a:r>
          </a:p>
          <a:p>
            <a:pPr marL="1025753" lvl="1" indent="-683836">
              <a:buFont typeface="+mj-lt"/>
              <a:buAutoNum type="arabicPeriod"/>
            </a:pPr>
            <a:r>
              <a:rPr lang="en-US" sz="4000" dirty="0">
                <a:solidFill>
                  <a:srgbClr val="0D0D0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Included measures of caregiver psychopathology outcomes</a:t>
            </a:r>
          </a:p>
          <a:p>
            <a:pPr marL="1025753" lvl="1" indent="-683836">
              <a:buFont typeface="+mj-lt"/>
              <a:buAutoNum type="arabicPeriod"/>
            </a:pPr>
            <a:r>
              <a:rPr lang="en-US" sz="4000" dirty="0">
                <a:solidFill>
                  <a:srgbClr val="0D0D0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Assessed changes in caregiver psychopathology due to treatment</a:t>
            </a:r>
          </a:p>
          <a:p>
            <a:pPr marL="1025753" lvl="1" indent="-683836">
              <a:buFont typeface="+mj-lt"/>
              <a:buAutoNum type="arabicPeriod"/>
            </a:pPr>
            <a:r>
              <a:rPr lang="en-US" sz="4000" dirty="0">
                <a:solidFill>
                  <a:srgbClr val="0D0D0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Targeted children aged 6 or younger on average at baseline</a:t>
            </a:r>
          </a:p>
          <a:p>
            <a:pPr marL="1025753" lvl="1" indent="-683836">
              <a:buFont typeface="+mj-lt"/>
              <a:buAutoNum type="arabicPeriod"/>
            </a:pPr>
            <a:r>
              <a:rPr lang="en-US" sz="4000" dirty="0">
                <a:solidFill>
                  <a:srgbClr val="0D0D0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Reported unique effects not found in other identified study records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5E3E3F0-B01F-8E4A-AB3E-5F2053D60C6D}"/>
              </a:ext>
            </a:extLst>
          </p:cNvPr>
          <p:cNvSpPr txBox="1"/>
          <p:nvPr/>
        </p:nvSpPr>
        <p:spPr>
          <a:xfrm>
            <a:off x="650214" y="6126199"/>
            <a:ext cx="10316756" cy="1015663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Background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3802D7E-A53A-514A-AC8A-5963227CDA14}"/>
              </a:ext>
            </a:extLst>
          </p:cNvPr>
          <p:cNvSpPr txBox="1"/>
          <p:nvPr/>
        </p:nvSpPr>
        <p:spPr>
          <a:xfrm>
            <a:off x="650214" y="12785674"/>
            <a:ext cx="10316756" cy="1015663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Objective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FCB2639-C4A1-3A4C-B275-26DCF64F3F7A}"/>
              </a:ext>
            </a:extLst>
          </p:cNvPr>
          <p:cNvSpPr txBox="1"/>
          <p:nvPr/>
        </p:nvSpPr>
        <p:spPr>
          <a:xfrm>
            <a:off x="650214" y="33824307"/>
            <a:ext cx="24231092" cy="526297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>
              <a:spcBef>
                <a:spcPts val="0"/>
              </a:spcBef>
            </a:pP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Barnicot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K., Welsh, M.,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Kalwarowsky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S., Stevens, E., Iles, J., Parker, J., Miele, M., Lawn, T., O’Hanlon, L.,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Sundaresh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S.,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Ajala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O., Bassett, P., Jones, C., Ramchandani, P., &amp; Crawford, M. (2022). Video feedback parent-infant intervention for mothers experiencing enduring difficulties in managing emotions and relationships: A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randomised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controlled feasibility trial. </a:t>
            </a:r>
            <a:r>
              <a:rPr lang="en-US" sz="12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British Journal of Clinical Psychology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2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61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(4), 1188–1210. https://doi.org/10.1111/bjc.12388</a:t>
            </a:r>
          </a:p>
          <a:p>
            <a:pPr marL="0" marR="0">
              <a:spcBef>
                <a:spcPts val="0"/>
              </a:spcBef>
            </a:pP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Bernstein, R. E., Timmons, A. C., &amp; Lieberman, A. F. (2019). Interpersonal Violence, Maternal Perception of Infant Emotion, and Child-Parent Psychotherapy. </a:t>
            </a:r>
            <a:r>
              <a:rPr lang="en-US" sz="12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Journal of Family Violence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2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34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(4), 309–320. https://doi.org/10.1007/s10896-019-00041-7</a:t>
            </a:r>
          </a:p>
          <a:p>
            <a:pPr marL="0" marR="0">
              <a:spcBef>
                <a:spcPts val="0"/>
              </a:spcBef>
            </a:pP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Cassidy, J., Ziv, Y.,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Stupica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B., Sherman, L. J., Butler, H.,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Karfgin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A., Cooper, G., Hoffman, K. T., &amp; Powell, B. (2010). Enhancing attachment security in the infants of women in a jail-diversion program. </a:t>
            </a:r>
            <a:r>
              <a:rPr lang="en-US" sz="12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Attachment &amp; Human Development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2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12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(4), 333–353. </a:t>
            </a:r>
            <a:r>
              <a:rPr lang="en-US" sz="1200" u="sng" kern="100" dirty="0">
                <a:solidFill>
                  <a:srgbClr val="0563C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https://doi.org/10.1080/14616730903416955</a:t>
            </a:r>
            <a:endParaRPr lang="en-US" sz="1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</a:pP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Chakkalackal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L.,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Rosan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C., Corfield, F.,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Stavrou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S., Kennedy, H., Bou, C., &amp;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Breedvelt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J. (2021). A mixed-method evaluation of video interaction guidance (VIG) delivered by early-years workers in a socially disadvantaged urban community. </a:t>
            </a:r>
            <a:r>
              <a:rPr lang="en-US" sz="12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Journal of Mental Health Training, Education and Practice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2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16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(5), 396–409. https://doi.org/10.1108/JMHTEP-08-2020-0053</a:t>
            </a:r>
          </a:p>
          <a:p>
            <a:pPr marL="0" marR="0">
              <a:spcBef>
                <a:spcPts val="0"/>
              </a:spcBef>
            </a:pP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Clark, R.,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Tluczek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A., &amp; Brown, R. (2008). A mother-infant therapy group model for postpartum depression. </a:t>
            </a:r>
            <a:r>
              <a:rPr lang="en-US" sz="12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Infant Mental Health Journal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2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29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(5), 514–536. </a:t>
            </a:r>
            <a:r>
              <a:rPr lang="en-US" sz="1200" u="sng" kern="100" dirty="0">
                <a:solidFill>
                  <a:srgbClr val="0563C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4"/>
              </a:rPr>
              <a:t>https://doi.org/10.1002/imhj.20189</a:t>
            </a:r>
            <a:endParaRPr lang="en-US" sz="1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</a:pPr>
            <a:r>
              <a:rPr lang="en-US" sz="1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Cohen, N. J., Muir, E., Parker, C. J., Brown, M., </a:t>
            </a:r>
            <a:r>
              <a:rPr lang="en-US" sz="1200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Lojkasek</a:t>
            </a:r>
            <a:r>
              <a:rPr lang="en-US" sz="1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M., Muir, R., &amp; Barwick, M. (1999). Watch, wait and wonder: Testing the effectiveness of a new approach to mother-infant psychotherapy. </a:t>
            </a:r>
            <a:r>
              <a:rPr lang="en-US" sz="1200" i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Infant Mental Health Journal</a:t>
            </a:r>
            <a:r>
              <a:rPr lang="en-US" sz="1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200" i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20</a:t>
            </a:r>
            <a:r>
              <a:rPr lang="en-US" sz="1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(4), 429–451. https://doi.org/10.1002/(SICI)1097-0355(199924)20:4&lt;429::AID-IMHJ5&gt;3.0.CO;2-Q</a:t>
            </a:r>
            <a:endParaRPr lang="en-US" sz="1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</a:pPr>
            <a:r>
              <a:rPr lang="en-US" sz="1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Cohen, N., </a:t>
            </a:r>
            <a:r>
              <a:rPr lang="en-US" sz="1200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Lojkasek</a:t>
            </a:r>
            <a:r>
              <a:rPr lang="en-US" sz="1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M., &amp; Muir, E. (2006). WATCH, WAIT, AND WONDER: An Infant-led Approach to Infant-parent Psychotherapy. </a:t>
            </a:r>
            <a:r>
              <a:rPr lang="en-US" sz="1200" i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 Signal</a:t>
            </a:r>
            <a:r>
              <a:rPr lang="en-US" sz="1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200" i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14</a:t>
            </a:r>
            <a:r>
              <a:rPr lang="en-US" sz="1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n-US" sz="1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marR="0" indent="-457200">
              <a:spcBef>
                <a:spcPts val="0"/>
              </a:spcBef>
            </a:pP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Facompré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C. R., Bernard, K., &amp; Waters, T. E. A. (2018). Effectiveness of interventions in preventing disorganized attachment: A meta-analysis. </a:t>
            </a:r>
            <a:r>
              <a:rPr lang="en-US" sz="12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Development and Psychopathology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2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30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(1), 1–11. https://doi.org/10.1017/S0954579417000426</a:t>
            </a:r>
          </a:p>
          <a:p>
            <a:pPr marL="0" marR="0">
              <a:spcBef>
                <a:spcPts val="0"/>
              </a:spcBef>
            </a:pPr>
            <a:r>
              <a:rPr lang="en-US" sz="1200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Fonagy</a:t>
            </a:r>
            <a:r>
              <a:rPr lang="en-US" sz="1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P., </a:t>
            </a:r>
            <a:r>
              <a:rPr lang="en-US" sz="1200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Sleed</a:t>
            </a:r>
            <a:r>
              <a:rPr lang="en-US" sz="1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M., &amp; </a:t>
            </a:r>
            <a:r>
              <a:rPr lang="en-US" sz="1200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Baradon</a:t>
            </a:r>
            <a:r>
              <a:rPr lang="en-US" sz="1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T. (2016). Randomized Controlled Trial of Parent–Infant Psychotherapy for Parents with Mental Health Problems and Young Infants. </a:t>
            </a:r>
            <a:r>
              <a:rPr lang="en-US" sz="1200" i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Infant Mental Health Journal</a:t>
            </a:r>
            <a:r>
              <a:rPr lang="en-US" sz="1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200" i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37</a:t>
            </a:r>
            <a:r>
              <a:rPr lang="en-US" sz="1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(2), 97–114. https://doi.org/10.1002/imhj.21553</a:t>
            </a:r>
            <a:endParaRPr lang="en-US" sz="1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</a:pP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Ghosh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Ippen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C., Harris, W. W., Van Horn, P., &amp; Lieberman, A. F. (2011). Traumatic and stressful events in early childhood: Can treatment help those at highest risk? </a:t>
            </a:r>
            <a:r>
              <a:rPr lang="en-US" sz="12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Child Abuse &amp; Neglect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2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35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(7), 504–513. https://doi.org/10.1016/j.chiabu.2011.03.009</a:t>
            </a:r>
          </a:p>
          <a:p>
            <a:pPr marL="0" marR="0">
              <a:spcBef>
                <a:spcPts val="0"/>
              </a:spcBef>
            </a:pP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Goodman, J. H., Prager, J., Goldstein, R., &amp; Freeman, M. (2015). Perinatal Dyadic Psychotherapy for postpartum depression: A randomized controlled pilot trial. </a:t>
            </a:r>
            <a:r>
              <a:rPr lang="en-US" sz="12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Archives of Women’s Mental Health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2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18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(3), 493–506. https://doi.org/10.1007/s00737-014-0483-y</a:t>
            </a:r>
          </a:p>
          <a:p>
            <a:pPr marL="0" marR="0">
              <a:spcBef>
                <a:spcPts val="0"/>
              </a:spcBef>
            </a:pPr>
            <a:r>
              <a:rPr lang="en-US" sz="1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Goodman, J. H., Guarino, A. J., &amp; Prager, J. E. (2013). Perinatal dyadic psychotherapy: Design, implementation, and acceptability. </a:t>
            </a:r>
            <a:r>
              <a:rPr lang="en-US" sz="1200" i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Journal of Family Nursing</a:t>
            </a:r>
            <a:r>
              <a:rPr lang="en-US" sz="1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200" i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19</a:t>
            </a:r>
            <a:r>
              <a:rPr lang="en-US" sz="1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(3), 295–323. https://doi.org/10.1177/1074840713484822</a:t>
            </a:r>
            <a:endParaRPr lang="en-US" sz="1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</a:pP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Gray, S., Moberg, S.,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Obus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E., Parker, V., Rosenblum, K.,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Muzik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M.,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Zeanah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C., &amp; Drury, S. (2022). Harnessing Virtual Mom Power: Process and Outcomes of a Pilot Telehealth Adaptation of a Multifamily, Attachment-Based Intervention. </a:t>
            </a:r>
            <a:r>
              <a:rPr lang="en-US" sz="12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Journal of Infant, Child, and Adolescent Psychotherapy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1–13. https://doi.org/10.1080/15289168.2022.2045464</a:t>
            </a:r>
          </a:p>
          <a:p>
            <a:pPr marL="0" marR="0">
              <a:spcBef>
                <a:spcPts val="0"/>
              </a:spcBef>
            </a:pP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Guild, D. J., Alto, M. E., Handley, E. D.,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Rogosch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F., Cicchetti, D., &amp; Toth, S. L. (2021). Attachment and Affect between Mothers with Depression and their Children: Longitudinal Outcomes of Child Parent Psychotherapy. </a:t>
            </a:r>
            <a:r>
              <a:rPr lang="en-US" sz="12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Research on Child and Adolescent Psychopathology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2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49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(5), 563–577. https://doi.org/10.1007/s10802-020-00681-0</a:t>
            </a:r>
          </a:p>
          <a:p>
            <a:pPr marL="0" marR="0">
              <a:spcBef>
                <a:spcPts val="0"/>
              </a:spcBef>
            </a:pP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Hagan, M. J., Browne, D. T.,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Sulik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M.,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Ippen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C. G., Bush, N., &amp; Lieberman, A. F. (2017). Parent and Child Trauma Symptoms During Child–Parent Psychotherapy: A Prospective Cohort Study of Dyadic Change. </a:t>
            </a:r>
            <a:r>
              <a:rPr lang="en-US" sz="12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Journal of Traumatic Stress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2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30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(6), 690–697. https://doi.org/10.1002/jts.22240</a:t>
            </a:r>
          </a:p>
          <a:p>
            <a:pPr marL="0" marR="0">
              <a:spcBef>
                <a:spcPts val="0"/>
              </a:spcBef>
            </a:pP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Huber, A., McMahon, C. A., &amp;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Sweller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N. (2015). Efficacy of the 20-Week Circle of Security Intervention: Changes in Caregiver Reflective Functioning, Representations, and Child Attachment in an Australian Clinical Sample. </a:t>
            </a:r>
            <a:r>
              <a:rPr lang="en-US" sz="12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Infant Mental Health Journal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2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36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(6), 556–574. https://doi.org/10.1002/imhj.21540</a:t>
            </a:r>
          </a:p>
          <a:p>
            <a:pPr marL="0" marR="0">
              <a:spcBef>
                <a:spcPts val="0"/>
              </a:spcBef>
            </a:pP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Kalinauskiene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L.,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Cekuoliene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D., Van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Ijzendoorn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M. H.,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Bakermans-Kranenburg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M. J.,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Juffer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F., &amp;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Kusakovskaja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I. (2009). Supporting insensitive mothers: The Vilnius randomized control trial of video-feedback intervention to promote maternal sensitivity and infant attachment security. </a:t>
            </a:r>
            <a:r>
              <a:rPr lang="en-US" sz="12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Child: Care, Health and Development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2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35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(5), 613–623. https://doi.org/10.1111/j.1365-2214.2009.00962.x</a:t>
            </a:r>
          </a:p>
          <a:p>
            <a:pPr marL="0" marR="0">
              <a:spcBef>
                <a:spcPts val="0"/>
              </a:spcBef>
            </a:pP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Lavi, I., Gard, A. M., Hagan, M., Van Horn, P., &amp; Lieberman, A. F. (2015). Child-Parent Psychotherapy Examined in a Perinatal Sample: Depression, Posttraumatic Stress Symptoms and Child-Rearing Attitudes. </a:t>
            </a:r>
            <a:r>
              <a:rPr lang="en-US" sz="12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Journal of Social and Clinical Psychology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2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34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(1), 64–82. https://doi.org/10.1521/jscp.2015.34.1.64</a:t>
            </a:r>
          </a:p>
          <a:p>
            <a:pPr marL="0" marR="0">
              <a:spcBef>
                <a:spcPts val="0"/>
              </a:spcBef>
            </a:pP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Lawrence, P. J., Davies, B., &amp; Ramchandani, P. G. (2013). Using video feedback to improve early father-infant interaction: A pilot study. </a:t>
            </a:r>
            <a:r>
              <a:rPr lang="en-US" sz="12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Clinical Child Psychology and Psychiatry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2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18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(1), 61–71. </a:t>
            </a:r>
            <a:r>
              <a:rPr lang="en-US" sz="1200" u="sng" kern="100" dirty="0">
                <a:solidFill>
                  <a:srgbClr val="0563C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5"/>
              </a:rPr>
              <a:t>https://doi.org/10.1177/1359104512437210</a:t>
            </a:r>
            <a:endParaRPr lang="en-US" sz="1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</a:pP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Lenze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S., Potts, M., Rodgers, J., &amp;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Luby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J. (2020). Lessons learned from a pilot randomized controlled trial of dyadic interpersonal psychotherapy for perinatal depression in a low-income population. </a:t>
            </a:r>
            <a:r>
              <a:rPr lang="en-US" sz="12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Journal of Affective Disorders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2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271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US" sz="1200" u="sng" kern="100" dirty="0">
                <a:solidFill>
                  <a:srgbClr val="0563C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6"/>
              </a:rPr>
              <a:t>https://doi.org/10.1016/j.jad.2020.03.084</a:t>
            </a:r>
            <a:endParaRPr lang="en-US" sz="1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</a:pP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Lieberman, A. F., Van horn, P., &amp;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Ippen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C. G. (2005). Toward Evidence-Based Treatment: Child-Parent Psychotherapy with Preschoolers Exposed to Marital Violence. </a:t>
            </a:r>
            <a:r>
              <a:rPr lang="en-US" sz="12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Journal of the American Academy of Child &amp; Adolescent Psychiatry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2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44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(12), 1241–1248. https://doi.org/10.1097/01.chi.0000181047.59702.58</a:t>
            </a:r>
          </a:p>
          <a:p>
            <a:pPr marL="0" marR="0">
              <a:spcBef>
                <a:spcPts val="0"/>
              </a:spcBef>
            </a:pP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 marL="0" marR="0">
              <a:spcBef>
                <a:spcPts val="0"/>
              </a:spcBef>
            </a:pP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 marL="0" marR="0">
              <a:spcBef>
                <a:spcPts val="0"/>
              </a:spcBef>
            </a:pP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 marL="0" marR="0">
              <a:spcBef>
                <a:spcPts val="0"/>
              </a:spcBef>
            </a:pP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 marL="0" marR="0">
              <a:spcBef>
                <a:spcPts val="0"/>
              </a:spcBef>
            </a:pP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</p:txBody>
      </p:sp>
      <p:pic>
        <p:nvPicPr>
          <p:cNvPr id="21" name="Picture 20" descr="Logo&#10;&#10;Description automatically generated">
            <a:extLst>
              <a:ext uri="{FF2B5EF4-FFF2-40B4-BE49-F238E27FC236}">
                <a16:creationId xmlns:a16="http://schemas.microsoft.com/office/drawing/2014/main" id="{8551FA80-EEBC-1544-84C9-A73C4BC41B2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9438" y="238311"/>
            <a:ext cx="2968753" cy="2857562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4D627F67-AAF2-C64D-B662-44A0E4BED523}"/>
              </a:ext>
            </a:extLst>
          </p:cNvPr>
          <p:cNvSpPr txBox="1"/>
          <p:nvPr/>
        </p:nvSpPr>
        <p:spPr>
          <a:xfrm>
            <a:off x="11162578" y="22855012"/>
            <a:ext cx="15366414" cy="1015663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Summary &amp; Discussion</a:t>
            </a:r>
          </a:p>
        </p:txBody>
      </p:sp>
      <p:pic>
        <p:nvPicPr>
          <p:cNvPr id="11" name="Picture 10" descr="Icon&#10;&#10;Description automatically generated">
            <a:extLst>
              <a:ext uri="{FF2B5EF4-FFF2-40B4-BE49-F238E27FC236}">
                <a16:creationId xmlns:a16="http://schemas.microsoft.com/office/drawing/2014/main" id="{DDB3F917-70E8-FD4F-B1B0-3C6EF5475DE0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7546" r="9674" b="-709"/>
          <a:stretch/>
        </p:blipFill>
        <p:spPr>
          <a:xfrm>
            <a:off x="47852123" y="-735"/>
            <a:ext cx="2968753" cy="3335653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0C33DA51-6035-6D27-18B2-FE5FE1EA40B0}"/>
              </a:ext>
            </a:extLst>
          </p:cNvPr>
          <p:cNvSpPr txBox="1"/>
          <p:nvPr/>
        </p:nvSpPr>
        <p:spPr>
          <a:xfrm>
            <a:off x="21480062" y="20588900"/>
            <a:ext cx="184731" cy="29976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1348" dirty="0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0282082E-1CB1-608C-F050-F99352034DEC}"/>
              </a:ext>
            </a:extLst>
          </p:cNvPr>
          <p:cNvSpPr txBox="1"/>
          <p:nvPr/>
        </p:nvSpPr>
        <p:spPr>
          <a:xfrm>
            <a:off x="650214" y="18316372"/>
            <a:ext cx="10316756" cy="1015663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Method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FEF9B3DE-6915-A057-B7FC-652D603A8E6F}"/>
              </a:ext>
            </a:extLst>
          </p:cNvPr>
          <p:cNvSpPr txBox="1"/>
          <p:nvPr/>
        </p:nvSpPr>
        <p:spPr>
          <a:xfrm>
            <a:off x="650214" y="13865299"/>
            <a:ext cx="10316756" cy="440120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427396" indent="-427396">
              <a:buFont typeface="Wingdings" pitchFamily="2" charset="2"/>
              <a:buChar char="q"/>
            </a:pPr>
            <a:endParaRPr lang="en-US" sz="4000" dirty="0">
              <a:solidFill>
                <a:srgbClr val="0D0D0D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27396" indent="-427396">
              <a:buFont typeface="Wingdings" pitchFamily="2" charset="2"/>
              <a:buChar char="q"/>
            </a:pPr>
            <a:r>
              <a:rPr lang="en-US" sz="4000" dirty="0">
                <a:solidFill>
                  <a:srgbClr val="0D0D0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 characterize the efficacy of attachment-based interventions for reducing caregiver psychopathology by incorporating complementary Family Systems Theory and developmental psychopathology frameworks.</a:t>
            </a:r>
            <a:endParaRPr lang="en-US" sz="4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4000" dirty="0">
              <a:solidFill>
                <a:srgbClr val="0D0D0D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ACF3F01-D2CA-2443-AD40-DFDADF53DF2B}"/>
              </a:ext>
            </a:extLst>
          </p:cNvPr>
          <p:cNvSpPr txBox="1"/>
          <p:nvPr/>
        </p:nvSpPr>
        <p:spPr>
          <a:xfrm>
            <a:off x="10966970" y="6126199"/>
            <a:ext cx="39271079" cy="1015663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Results</a:t>
            </a:r>
          </a:p>
        </p:txBody>
      </p:sp>
      <p:pic>
        <p:nvPicPr>
          <p:cNvPr id="1031" name="Picture 1030">
            <a:extLst>
              <a:ext uri="{FF2B5EF4-FFF2-40B4-BE49-F238E27FC236}">
                <a16:creationId xmlns:a16="http://schemas.microsoft.com/office/drawing/2014/main" id="{2A6AF852-D011-B431-1871-D1215A92FE9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3350644" y="7093407"/>
            <a:ext cx="26887405" cy="7713411"/>
          </a:xfrm>
          <a:prstGeom prst="rect">
            <a:avLst/>
          </a:prstGeom>
        </p:spPr>
      </p:pic>
      <p:pic>
        <p:nvPicPr>
          <p:cNvPr id="1033" name="Picture 1032">
            <a:extLst>
              <a:ext uri="{FF2B5EF4-FFF2-40B4-BE49-F238E27FC236}">
                <a16:creationId xmlns:a16="http://schemas.microsoft.com/office/drawing/2014/main" id="{68D3766C-B439-0BC0-4E35-6BAF0FB53A8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3318300" y="14059937"/>
            <a:ext cx="26807714" cy="7713411"/>
          </a:xfrm>
          <a:prstGeom prst="rect">
            <a:avLst/>
          </a:prstGeom>
        </p:spPr>
      </p:pic>
      <p:sp>
        <p:nvSpPr>
          <p:cNvPr id="1049" name="TextBox 1048">
            <a:extLst>
              <a:ext uri="{FF2B5EF4-FFF2-40B4-BE49-F238E27FC236}">
                <a16:creationId xmlns:a16="http://schemas.microsoft.com/office/drawing/2014/main" id="{400D58E6-16B6-CEBC-E335-BF7C877AA948}"/>
              </a:ext>
            </a:extLst>
          </p:cNvPr>
          <p:cNvSpPr txBox="1"/>
          <p:nvPr/>
        </p:nvSpPr>
        <p:spPr>
          <a:xfrm>
            <a:off x="26724950" y="21363262"/>
            <a:ext cx="23433390" cy="71404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0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Meta-Analytic Effects for Caregiver Outcomes</a:t>
            </a:r>
          </a:p>
        </p:txBody>
      </p:sp>
      <p:sp>
        <p:nvSpPr>
          <p:cNvPr id="1050" name="TextBox 1049">
            <a:extLst>
              <a:ext uri="{FF2B5EF4-FFF2-40B4-BE49-F238E27FC236}">
                <a16:creationId xmlns:a16="http://schemas.microsoft.com/office/drawing/2014/main" id="{780A2F78-7689-BB2B-6736-2FFEAAF18015}"/>
              </a:ext>
            </a:extLst>
          </p:cNvPr>
          <p:cNvSpPr txBox="1"/>
          <p:nvPr/>
        </p:nvSpPr>
        <p:spPr>
          <a:xfrm>
            <a:off x="11146569" y="23830571"/>
            <a:ext cx="15382423" cy="968605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512875" indent="-512875">
              <a:buFont typeface="Wingdings" pitchFamily="2" charset="2"/>
              <a:buChar char="q"/>
            </a:pPr>
            <a:endParaRPr lang="en-US" sz="3200" dirty="0">
              <a:solidFill>
                <a:srgbClr val="0D0D0D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2875" indent="-512875">
              <a:buFont typeface="Wingdings" pitchFamily="2" charset="2"/>
              <a:buChar char="q"/>
            </a:pPr>
            <a:r>
              <a:rPr lang="en-US" sz="4000" dirty="0">
                <a:solidFill>
                  <a:srgbClr val="0D0D0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body of evidence suggests that attachment-based interventions are efficacious for reducing caregiver depression, anxiety, and PTSD</a:t>
            </a:r>
          </a:p>
          <a:p>
            <a:pPr marL="512875" indent="-512875">
              <a:buFont typeface="Wingdings" pitchFamily="2" charset="2"/>
              <a:buChar char="q"/>
            </a:pPr>
            <a:r>
              <a:rPr lang="en-US" sz="4000" dirty="0">
                <a:solidFill>
                  <a:srgbClr val="0D0D0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Attachment-based interventions may not be as effective for treating caregiver global distress symptoms </a:t>
            </a:r>
          </a:p>
          <a:p>
            <a:pPr marL="512875" indent="-512875">
              <a:buFont typeface="Wingdings" pitchFamily="2" charset="2"/>
              <a:buChar char="q"/>
            </a:pPr>
            <a:r>
              <a:rPr lang="en-US" sz="4000" dirty="0">
                <a:solidFill>
                  <a:srgbClr val="0D0D0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Within-person treatment effects of attachment-based interventions on caregiver psychopathology were generally larger than treatment effects relative to controls </a:t>
            </a:r>
          </a:p>
          <a:p>
            <a:pPr marL="512875" indent="-512875">
              <a:buFont typeface="Wingdings" pitchFamily="2" charset="2"/>
              <a:buChar char="q"/>
            </a:pPr>
            <a:r>
              <a:rPr lang="en-US" sz="4000" dirty="0">
                <a:solidFill>
                  <a:srgbClr val="0D0D0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Results generally indicated minimal publication bias, although there was some observed heterogeneity in effects</a:t>
            </a:r>
          </a:p>
          <a:p>
            <a:pPr marL="512875" indent="-512875">
              <a:buFont typeface="Wingdings" pitchFamily="2" charset="2"/>
              <a:buChar char="q"/>
            </a:pPr>
            <a:r>
              <a:rPr lang="en-US" sz="4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These results underscore that the benefits of attachment-based interventions extend to broader treatment targets, including reductions in</a:t>
            </a:r>
            <a:r>
              <a:rPr lang="en-US" sz="4000" dirty="0">
                <a:solidFill>
                  <a:srgbClr val="0D0D0D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caregiver psychopathology</a:t>
            </a:r>
          </a:p>
          <a:p>
            <a:pPr marL="512875" indent="-512875">
              <a:buFont typeface="Wingdings" pitchFamily="2" charset="2"/>
              <a:buChar char="q"/>
            </a:pPr>
            <a:r>
              <a:rPr lang="en-US" sz="4000" dirty="0">
                <a:solidFill>
                  <a:srgbClr val="0D0D0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Attachment-based interventions may be more cost effective than individual treatments for both the child and caregiver separately </a:t>
            </a:r>
          </a:p>
          <a:p>
            <a:pPr algn="l"/>
            <a:endParaRPr lang="en-US" sz="3142" dirty="0">
              <a:solidFill>
                <a:srgbClr val="0D0D0D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51" name="TextBox 1050">
            <a:extLst>
              <a:ext uri="{FF2B5EF4-FFF2-40B4-BE49-F238E27FC236}">
                <a16:creationId xmlns:a16="http://schemas.microsoft.com/office/drawing/2014/main" id="{91FF48A1-4C13-887F-FE38-363FE8E8E524}"/>
              </a:ext>
            </a:extLst>
          </p:cNvPr>
          <p:cNvSpPr txBox="1"/>
          <p:nvPr/>
        </p:nvSpPr>
        <p:spPr>
          <a:xfrm>
            <a:off x="650214" y="33085903"/>
            <a:ext cx="50170662" cy="71404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04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References</a:t>
            </a:r>
          </a:p>
        </p:txBody>
      </p:sp>
      <p:pic>
        <p:nvPicPr>
          <p:cNvPr id="5" name="Picture 4" descr="A diagram of a flowchart&#10;&#10;Description automatically generated">
            <a:extLst>
              <a:ext uri="{FF2B5EF4-FFF2-40B4-BE49-F238E27FC236}">
                <a16:creationId xmlns:a16="http://schemas.microsoft.com/office/drawing/2014/main" id="{4ED36092-A3F8-F194-94B8-F5003648B2A4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1342527" y="7243399"/>
            <a:ext cx="11632560" cy="15510076"/>
          </a:xfrm>
          <a:prstGeom prst="rect">
            <a:avLst/>
          </a:prstGeom>
        </p:spPr>
      </p:pic>
      <p:sp>
        <p:nvSpPr>
          <p:cNvPr id="7" name="Title 3">
            <a:extLst>
              <a:ext uri="{FF2B5EF4-FFF2-40B4-BE49-F238E27FC236}">
                <a16:creationId xmlns:a16="http://schemas.microsoft.com/office/drawing/2014/main" id="{6432BB96-2005-FE45-DE49-56F4C2894C19}"/>
              </a:ext>
            </a:extLst>
          </p:cNvPr>
          <p:cNvSpPr txBox="1">
            <a:spLocks/>
          </p:cNvSpPr>
          <p:nvPr/>
        </p:nvSpPr>
        <p:spPr>
          <a:xfrm>
            <a:off x="3354277" y="2992093"/>
            <a:ext cx="44451547" cy="2857558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512064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64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Aft>
                <a:spcPts val="600"/>
              </a:spcAft>
            </a:pPr>
            <a:r>
              <a:rPr lang="en-US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Hannah Swerbenski, M.A</a:t>
            </a:r>
            <a:r>
              <a:rPr lang="en-US" sz="54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.1, 2,</a:t>
            </a:r>
            <a:r>
              <a:rPr lang="en-US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Leena </a:t>
            </a:r>
            <a:r>
              <a:rPr lang="en-US" sz="5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Twal</a:t>
            </a:r>
            <a:r>
              <a:rPr lang="en-US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B.A</a:t>
            </a:r>
            <a:r>
              <a:rPr lang="en-US" sz="54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</a:t>
            </a:r>
            <a:r>
              <a:rPr lang="en-US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., Justin </a:t>
            </a:r>
            <a:r>
              <a:rPr lang="en-US" sz="5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Russotti</a:t>
            </a:r>
            <a:r>
              <a:rPr lang="en-US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Ph.D</a:t>
            </a:r>
            <a:r>
              <a:rPr lang="en-US" sz="54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.2,</a:t>
            </a:r>
            <a:r>
              <a:rPr lang="en-US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Melissa L. Sturge-Apple, </a:t>
            </a:r>
            <a:r>
              <a:rPr lang="en-US" sz="5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Ph.D</a:t>
            </a:r>
            <a:r>
              <a:rPr lang="en-US" sz="54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1, 2</a:t>
            </a:r>
            <a:r>
              <a:rPr lang="en-US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., </a:t>
            </a:r>
            <a:r>
              <a:rPr lang="en-US" sz="5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Akamewane</a:t>
            </a:r>
            <a:r>
              <a:rPr lang="en-US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Ebude</a:t>
            </a:r>
            <a:r>
              <a:rPr lang="en-US" sz="54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</a:t>
            </a:r>
            <a:r>
              <a:rPr lang="en-US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&amp; Sheree Toth, Ph.D.</a:t>
            </a:r>
            <a:r>
              <a:rPr lang="en-US" sz="54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</a:t>
            </a:r>
            <a:endParaRPr lang="en-US" sz="5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54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en-US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University of Rochester; </a:t>
            </a:r>
            <a:r>
              <a:rPr lang="en-US" sz="54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en-US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University of Rochester Medical Center/Mt. Hope Family Center</a:t>
            </a:r>
            <a:endParaRPr lang="en-US" sz="7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FBB9E690-0BDA-4F0A-5BA7-4EA64E80896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25031740"/>
              </p:ext>
            </p:extLst>
          </p:nvPr>
        </p:nvGraphicFramePr>
        <p:xfrm>
          <a:off x="26747314" y="22096170"/>
          <a:ext cx="23433390" cy="1070972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814265">
                  <a:extLst>
                    <a:ext uri="{9D8B030D-6E8A-4147-A177-3AD203B41FA5}">
                      <a16:colId xmlns:a16="http://schemas.microsoft.com/office/drawing/2014/main" val="2329410098"/>
                    </a:ext>
                  </a:extLst>
                </a:gridCol>
                <a:gridCol w="890337">
                  <a:extLst>
                    <a:ext uri="{9D8B030D-6E8A-4147-A177-3AD203B41FA5}">
                      <a16:colId xmlns:a16="http://schemas.microsoft.com/office/drawing/2014/main" val="2917078923"/>
                    </a:ext>
                  </a:extLst>
                </a:gridCol>
                <a:gridCol w="1155031">
                  <a:extLst>
                    <a:ext uri="{9D8B030D-6E8A-4147-A177-3AD203B41FA5}">
                      <a16:colId xmlns:a16="http://schemas.microsoft.com/office/drawing/2014/main" val="906202240"/>
                    </a:ext>
                  </a:extLst>
                </a:gridCol>
                <a:gridCol w="1925053">
                  <a:extLst>
                    <a:ext uri="{9D8B030D-6E8A-4147-A177-3AD203B41FA5}">
                      <a16:colId xmlns:a16="http://schemas.microsoft.com/office/drawing/2014/main" val="497510083"/>
                    </a:ext>
                  </a:extLst>
                </a:gridCol>
                <a:gridCol w="1443789">
                  <a:extLst>
                    <a:ext uri="{9D8B030D-6E8A-4147-A177-3AD203B41FA5}">
                      <a16:colId xmlns:a16="http://schemas.microsoft.com/office/drawing/2014/main" val="3640238821"/>
                    </a:ext>
                  </a:extLst>
                </a:gridCol>
                <a:gridCol w="3031958">
                  <a:extLst>
                    <a:ext uri="{9D8B030D-6E8A-4147-A177-3AD203B41FA5}">
                      <a16:colId xmlns:a16="http://schemas.microsoft.com/office/drawing/2014/main" val="1639344525"/>
                    </a:ext>
                  </a:extLst>
                </a:gridCol>
                <a:gridCol w="2093495">
                  <a:extLst>
                    <a:ext uri="{9D8B030D-6E8A-4147-A177-3AD203B41FA5}">
                      <a16:colId xmlns:a16="http://schemas.microsoft.com/office/drawing/2014/main" val="1314452978"/>
                    </a:ext>
                  </a:extLst>
                </a:gridCol>
                <a:gridCol w="1395663">
                  <a:extLst>
                    <a:ext uri="{9D8B030D-6E8A-4147-A177-3AD203B41FA5}">
                      <a16:colId xmlns:a16="http://schemas.microsoft.com/office/drawing/2014/main" val="1102169316"/>
                    </a:ext>
                  </a:extLst>
                </a:gridCol>
                <a:gridCol w="2045369">
                  <a:extLst>
                    <a:ext uri="{9D8B030D-6E8A-4147-A177-3AD203B41FA5}">
                      <a16:colId xmlns:a16="http://schemas.microsoft.com/office/drawing/2014/main" val="93118316"/>
                    </a:ext>
                  </a:extLst>
                </a:gridCol>
                <a:gridCol w="2638430">
                  <a:extLst>
                    <a:ext uri="{9D8B030D-6E8A-4147-A177-3AD203B41FA5}">
                      <a16:colId xmlns:a16="http://schemas.microsoft.com/office/drawing/2014/main" val="299658443"/>
                    </a:ext>
                  </a:extLst>
                </a:gridCol>
              </a:tblGrid>
              <a:tr h="47815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2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Effect</a:t>
                      </a:r>
                      <a:endParaRPr lang="en-US" sz="32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 </a:t>
                      </a:r>
                      <a:endParaRPr lang="en-US" sz="32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2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</a:t>
                      </a:r>
                      <a:endParaRPr lang="en-US" sz="32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Cohen’s d</a:t>
                      </a:r>
                      <a:endParaRPr lang="en-US" sz="32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</a:t>
                      </a:r>
                      <a:endParaRPr lang="en-US" sz="32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95% CI</a:t>
                      </a:r>
                      <a:endParaRPr lang="en-US" sz="32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Q</a:t>
                      </a:r>
                      <a:endParaRPr lang="en-US" sz="32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lang="en-US" sz="3200" kern="100" baseline="30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32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8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SM Rel-Prob</a:t>
                      </a:r>
                      <a:endParaRPr lang="en-US" sz="28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Egger’s Z</a:t>
                      </a:r>
                      <a:endParaRPr lang="en-US" sz="32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05581338"/>
                  </a:ext>
                </a:extLst>
              </a:tr>
              <a:tr h="935113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Within-Person Effects on Caregiver Depression</a:t>
                      </a:r>
                      <a:endParaRPr lang="en-US" sz="32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</a:t>
                      </a:r>
                      <a:endParaRPr lang="en-US" sz="32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866</a:t>
                      </a:r>
                      <a:endParaRPr lang="en-US" sz="32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200" b="1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-.821***</a:t>
                      </a:r>
                      <a:endParaRPr lang="en-US" sz="3200" b="1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.16</a:t>
                      </a:r>
                      <a:endParaRPr lang="en-US" sz="32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[-1.133, -.509]</a:t>
                      </a:r>
                      <a:endParaRPr lang="en-US" sz="32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307.62***</a:t>
                      </a:r>
                      <a:endParaRPr lang="en-US" sz="32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96.07</a:t>
                      </a:r>
                      <a:endParaRPr lang="en-US" sz="32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.96</a:t>
                      </a:r>
                      <a:endParaRPr lang="en-US" sz="32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-3.99***</a:t>
                      </a:r>
                      <a:endParaRPr lang="en-US" sz="32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046714998"/>
                  </a:ext>
                </a:extLst>
              </a:tr>
              <a:tr h="1402670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Adjusted Within-Person Effects on Caregiver Depression (Outliers Removed)</a:t>
                      </a:r>
                      <a:endParaRPr lang="en-US" sz="32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</a:t>
                      </a:r>
                      <a:endParaRPr lang="en-US" sz="32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830</a:t>
                      </a:r>
                      <a:endParaRPr lang="en-US" sz="32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200" b="1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-.654***</a:t>
                      </a:r>
                      <a:endParaRPr lang="en-US" sz="3200" b="1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.12</a:t>
                      </a:r>
                      <a:endParaRPr lang="en-US" sz="32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[-.897, -.411]</a:t>
                      </a:r>
                      <a:endParaRPr lang="en-US" sz="32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247.80***</a:t>
                      </a:r>
                      <a:endParaRPr lang="en-US" sz="32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93.37</a:t>
                      </a:r>
                      <a:endParaRPr lang="en-US" sz="32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.96</a:t>
                      </a:r>
                      <a:endParaRPr lang="en-US" sz="32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2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-2.48*</a:t>
                      </a:r>
                      <a:endParaRPr lang="en-US" sz="32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272346530"/>
                  </a:ext>
                </a:extLst>
              </a:tr>
              <a:tr h="935113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RCT Designs on Caregiver Depression </a:t>
                      </a:r>
                    </a:p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(Relative to Control)</a:t>
                      </a:r>
                      <a:endParaRPr lang="en-US" sz="32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2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  <a:endParaRPr lang="en-US" sz="32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1253</a:t>
                      </a:r>
                      <a:endParaRPr lang="en-US" sz="32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200" b="1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-.231**</a:t>
                      </a:r>
                      <a:endParaRPr lang="en-US" sz="3200" b="1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.07</a:t>
                      </a:r>
                      <a:endParaRPr lang="en-US" sz="32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2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[-.372, -.089]</a:t>
                      </a:r>
                      <a:endParaRPr lang="en-US" sz="32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20.76</a:t>
                      </a:r>
                      <a:endParaRPr lang="en-US" sz="32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30.81</a:t>
                      </a:r>
                      <a:endParaRPr lang="en-US" sz="32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2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.94</a:t>
                      </a:r>
                      <a:endParaRPr lang="en-US" sz="32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2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-.198*</a:t>
                      </a:r>
                      <a:endParaRPr lang="en-US" sz="32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384036074"/>
                  </a:ext>
                </a:extLst>
              </a:tr>
              <a:tr h="935113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Within-Person Effects on Caregiver Global Distress</a:t>
                      </a:r>
                      <a:endParaRPr lang="en-US" sz="32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en-US" sz="32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2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195</a:t>
                      </a:r>
                      <a:endParaRPr lang="en-US" sz="32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200" b="1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-.668***</a:t>
                      </a:r>
                      <a:endParaRPr lang="en-US" sz="3200" b="1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.15</a:t>
                      </a:r>
                      <a:endParaRPr lang="en-US" sz="32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[-.953, -.383]</a:t>
                      </a:r>
                      <a:endParaRPr lang="en-US" sz="32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49.18***</a:t>
                      </a:r>
                      <a:endParaRPr lang="en-US" sz="32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85.69</a:t>
                      </a:r>
                      <a:endParaRPr lang="en-US" sz="32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.90</a:t>
                      </a:r>
                      <a:endParaRPr lang="en-US" sz="32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.28</a:t>
                      </a:r>
                      <a:endParaRPr lang="en-US" sz="32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778113511"/>
                  </a:ext>
                </a:extLst>
              </a:tr>
              <a:tr h="935113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RCT Designs on Caregiver Global Distress (Relative to Control)</a:t>
                      </a:r>
                      <a:endParaRPr lang="en-US" sz="32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en-US" sz="32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373</a:t>
                      </a:r>
                      <a:endParaRPr lang="en-US" sz="32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200" b="1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-.254</a:t>
                      </a:r>
                      <a:endParaRPr lang="en-US" sz="3200" b="1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.20</a:t>
                      </a:r>
                      <a:endParaRPr lang="en-US" sz="32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2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[-.638, -.130]</a:t>
                      </a:r>
                      <a:endParaRPr lang="en-US" sz="32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18.57**</a:t>
                      </a:r>
                      <a:endParaRPr lang="en-US" sz="32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70.57</a:t>
                      </a:r>
                      <a:endParaRPr lang="en-US" sz="32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.03</a:t>
                      </a:r>
                      <a:endParaRPr lang="en-US" sz="32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2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-2.32*</a:t>
                      </a:r>
                      <a:endParaRPr lang="en-US" sz="32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227853372"/>
                  </a:ext>
                </a:extLst>
              </a:tr>
              <a:tr h="818224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Adjusted RCT Designs on Caregiver Global Distress </a:t>
                      </a:r>
                      <a:r>
                        <a:rPr lang="en-US" sz="28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(Relative to Control, Outlier Removed)</a:t>
                      </a:r>
                      <a:endParaRPr lang="en-US" sz="32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US" sz="32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268</a:t>
                      </a:r>
                      <a:endParaRPr lang="en-US" sz="32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200" b="1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-.408**</a:t>
                      </a:r>
                      <a:endParaRPr lang="en-US" sz="3200" b="1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.14</a:t>
                      </a:r>
                      <a:endParaRPr lang="en-US" sz="32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[-.682, -.134]</a:t>
                      </a:r>
                      <a:endParaRPr lang="en-US" sz="32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4.82</a:t>
                      </a:r>
                      <a:endParaRPr lang="en-US" sz="32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22.73</a:t>
                      </a:r>
                      <a:endParaRPr lang="en-US" sz="32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.86</a:t>
                      </a:r>
                      <a:endParaRPr lang="en-US" sz="32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2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-1.06</a:t>
                      </a:r>
                      <a:endParaRPr lang="en-US" sz="32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802687100"/>
                  </a:ext>
                </a:extLst>
              </a:tr>
              <a:tr h="935113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Within-Person Effects on Caregiver Posttraumatic Stress Symptoms</a:t>
                      </a:r>
                      <a:endParaRPr lang="en-US" sz="32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US" sz="32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134</a:t>
                      </a:r>
                      <a:endParaRPr lang="en-US" sz="32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200" b="1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-1.111***</a:t>
                      </a:r>
                      <a:endParaRPr lang="en-US" sz="3200" b="1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.36</a:t>
                      </a:r>
                      <a:endParaRPr lang="en-US" sz="32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[-1.809, -.412]</a:t>
                      </a:r>
                      <a:endParaRPr lang="en-US" sz="32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2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52.47***</a:t>
                      </a:r>
                      <a:endParaRPr lang="en-US" sz="32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93.06</a:t>
                      </a:r>
                      <a:endParaRPr lang="en-US" sz="32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.83</a:t>
                      </a:r>
                      <a:endParaRPr lang="en-US" sz="32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.20</a:t>
                      </a:r>
                      <a:endParaRPr lang="en-US" sz="32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083829582"/>
                  </a:ext>
                </a:extLst>
              </a:tr>
              <a:tr h="935113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Within-Person Effects on Caregiver Anxiety</a:t>
                      </a:r>
                      <a:endParaRPr lang="en-US" sz="32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en-US" sz="32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154</a:t>
                      </a:r>
                      <a:endParaRPr lang="en-US" sz="32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200" b="1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-.756***</a:t>
                      </a:r>
                      <a:endParaRPr lang="en-US" sz="3200" b="1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.33</a:t>
                      </a:r>
                      <a:endParaRPr lang="en-US" sz="32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[-1.405, -.107]</a:t>
                      </a:r>
                      <a:endParaRPr lang="en-US" sz="32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53.02***</a:t>
                      </a:r>
                      <a:endParaRPr lang="en-US" sz="32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2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94.79</a:t>
                      </a:r>
                      <a:endParaRPr lang="en-US" sz="32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.88</a:t>
                      </a:r>
                      <a:endParaRPr lang="en-US" sz="32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-4.72***</a:t>
                      </a:r>
                      <a:endParaRPr lang="en-US" sz="32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017252432"/>
                  </a:ext>
                </a:extLst>
              </a:tr>
              <a:tr h="1075867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Adjusted Within-Person Effects on Caregiver Anxiety (Outlier Removed)</a:t>
                      </a:r>
                      <a:endParaRPr lang="en-US" sz="32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US" sz="32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148</a:t>
                      </a:r>
                      <a:endParaRPr lang="en-US" sz="32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200" b="1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-.509***</a:t>
                      </a:r>
                      <a:endParaRPr lang="en-US" sz="3200" b="1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.24</a:t>
                      </a:r>
                      <a:endParaRPr lang="en-US" sz="32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2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[-.978, -.040]</a:t>
                      </a:r>
                      <a:endParaRPr lang="en-US" sz="32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40.11***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32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90.78</a:t>
                      </a:r>
                      <a:endParaRPr lang="en-US" sz="32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2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.86</a:t>
                      </a:r>
                      <a:endParaRPr lang="en-US" sz="32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2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-5.98***</a:t>
                      </a:r>
                      <a:endParaRPr lang="en-US" sz="32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528306695"/>
                  </a:ext>
                </a:extLst>
              </a:tr>
            </a:tbl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AFB467FE-6463-35E6-10E6-18672E08518C}"/>
              </a:ext>
            </a:extLst>
          </p:cNvPr>
          <p:cNvSpPr txBox="1"/>
          <p:nvPr/>
        </p:nvSpPr>
        <p:spPr>
          <a:xfrm>
            <a:off x="24881306" y="33808165"/>
            <a:ext cx="25619528" cy="36009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spcBef>
                <a:spcPts val="0"/>
              </a:spcBef>
            </a:pP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Maupin, A. N., Samuel, E. E., Nappi, S. M., Heath, J. M., &amp; Smith, M. V. (2017). Disseminating a parenting intervention in the community: Experiences from a multi-site evaluation. </a:t>
            </a:r>
            <a:r>
              <a:rPr lang="en-US" sz="12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Journal of Child and Family Studies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2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26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(11), 3079–3092. https://doi.org/10.1007/s10826-017-0804-7</a:t>
            </a:r>
          </a:p>
          <a:p>
            <a:pPr marL="0" marR="0">
              <a:spcBef>
                <a:spcPts val="0"/>
              </a:spcBef>
            </a:pP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Maxwell, A.-M., McMahon, C., Huber, A., Reay, R. E., Hawkins, E., &amp; Barnett, B. (2021). Examining the Effectiveness of Circle of Security Parenting (COS-P): A Multi-Site Non-Randomized Study with Waitlist Control. </a:t>
            </a:r>
            <a:r>
              <a:rPr lang="en-US" sz="12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Journal of Child and Family Studies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2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30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(5), 1123–1140. https://doi.org/10.1007/s10826-021-01932-4</a:t>
            </a:r>
          </a:p>
          <a:p>
            <a:pPr marL="0" marR="0">
              <a:spcBef>
                <a:spcPts val="0"/>
              </a:spcBef>
            </a:pP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Muzik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M., Rosenblum, K.,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Alfafara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E., Schuster, M., Miller, N., Waddell, R., &amp; Kohler, E. (2015). Mom Power: Preliminary outcomes of a group intervention to improve mental health and parenting among high-risk mothers. </a:t>
            </a:r>
            <a:r>
              <a:rPr lang="en-US" sz="12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Archives of Women’s Mental Health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2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18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(3). https://doi.org/10.1007/s00737-014-0490-z</a:t>
            </a:r>
          </a:p>
          <a:p>
            <a:pPr marL="0" marR="0">
              <a:spcBef>
                <a:spcPts val="0"/>
              </a:spcBef>
            </a:pP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Ordway, M. R., Sadler, L. S., Dixon, J., Close, N., Mayes, L., &amp; Slade, A. (2014). Lasting effects of an interdisciplinary home visiting program on child behavior: Preliminary follow-up results of a randomized trial. </a:t>
            </a:r>
            <a:r>
              <a:rPr lang="en-US" sz="12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Journal of Pediatric Nursing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2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29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(1), 10.1016/j.pedn.2013.04.006. https://doi.org/10.1016/j.pedn.2013.04.006</a:t>
            </a:r>
          </a:p>
          <a:p>
            <a:pPr marL="0" marR="0">
              <a:spcBef>
                <a:spcPts val="0"/>
              </a:spcBef>
            </a:pP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Perrone, L.,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Imrisek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S. D., Dash, A., Rodriguez, M.,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Monticciolo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E., &amp; Bernard, K. (2021). Changing parental depression and sensitivity: Randomized clinical trial of ABC’s effectiveness in the community. </a:t>
            </a:r>
            <a:r>
              <a:rPr lang="en-US" sz="12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Development and Psychopathology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2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33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(3), 1026–1040. https://doi.org/10.1017/S0954579420000310</a:t>
            </a:r>
          </a:p>
          <a:p>
            <a:pPr marL="0" marR="0">
              <a:spcBef>
                <a:spcPts val="0"/>
              </a:spcBef>
            </a:pPr>
            <a:r>
              <a:rPr lang="en-US" sz="1200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Ribaudo</a:t>
            </a:r>
            <a:r>
              <a:rPr lang="en-US" sz="1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J., Lawler, J. M., Jester, J. M., Riggs, J., Erickson, N. L., Stacks, A. M., Brophy-Herb, H., </a:t>
            </a:r>
            <a:r>
              <a:rPr lang="en-US" sz="1200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Muzik</a:t>
            </a:r>
            <a:r>
              <a:rPr lang="en-US" sz="1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M., &amp; Rosenblum, K. L. (2021). Maternal History of Adverse Experiences and Posttraumatic Stress Disorder Symptoms Impact Toddlers’ Early Socioemotional Wellbeing: The Benefits of Infant Mental Health-Home Visiting. </a:t>
            </a:r>
            <a:r>
              <a:rPr lang="en-US" sz="1200" i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Frontiers in Psychology</a:t>
            </a:r>
            <a:r>
              <a:rPr lang="en-US" sz="1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200" i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12</a:t>
            </a:r>
            <a:r>
              <a:rPr lang="en-US" sz="1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792989. https://doi.org/10.3389/fpsyg.2021.792989</a:t>
            </a:r>
            <a:endParaRPr lang="en-US" sz="1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marR="0" indent="-457200">
              <a:spcBef>
                <a:spcPts val="0"/>
              </a:spcBef>
            </a:pP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Rostad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W. (2014). Examining the effectiveness of the circle of security parenting DVD program. </a:t>
            </a:r>
            <a:r>
              <a:rPr lang="en-US" sz="12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University of Montana Graduate Student Theses, Dissertations, &amp; Professional Papers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2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10783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123.</a:t>
            </a:r>
          </a:p>
          <a:p>
            <a:pPr marL="0" marR="0">
              <a:spcBef>
                <a:spcPts val="0"/>
              </a:spcBef>
            </a:pPr>
            <a:r>
              <a:rPr lang="en-US" sz="1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Sharma, C., </a:t>
            </a:r>
            <a:r>
              <a:rPr lang="en-US" sz="1200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Chinitz</a:t>
            </a:r>
            <a:r>
              <a:rPr lang="en-US" sz="1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E., Hackley, B., Hoffman, A., Shankar, V., </a:t>
            </a:r>
            <a:r>
              <a:rPr lang="en-US" sz="1200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Zambella</a:t>
            </a:r>
            <a:r>
              <a:rPr lang="en-US" sz="1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E., </a:t>
            </a:r>
            <a:r>
              <a:rPr lang="en-US" sz="1200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Stange</a:t>
            </a:r>
            <a:r>
              <a:rPr lang="en-US" sz="1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M., Kavanaugh, M., &amp; Shapiro, A. (2022). Evaluation of a Mother-Infant Dyadic Video-Feedback Intervention in a Community Health Center in South Bronx, New York City. </a:t>
            </a:r>
            <a:r>
              <a:rPr lang="en-US" sz="1200" i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Journal of Health Care for the Poor and Underserved</a:t>
            </a:r>
            <a:r>
              <a:rPr lang="en-US" sz="1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200" i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33</a:t>
            </a:r>
            <a:r>
              <a:rPr lang="en-US" sz="1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(1), 120–135.</a:t>
            </a:r>
            <a:endParaRPr lang="en-US" sz="1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</a:pP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Sleed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M.,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Baradon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T., &amp;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Fonagy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P. (2013). New Beginnings for mothers and babies in prison: A cluster randomized controlled trial. </a:t>
            </a:r>
            <a:r>
              <a:rPr lang="en-US" sz="12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Attachment &amp; Human Development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2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15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(4),</a:t>
            </a:r>
          </a:p>
          <a:p>
            <a:pPr marL="0" marR="0">
              <a:spcBef>
                <a:spcPts val="0"/>
              </a:spcBef>
            </a:pP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Suchman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N.,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Decoste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C., Castiglioni, N.,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Legow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N., &amp; Mayes, L. (2008). THE MOTHERS AND TODDLERS PROGRAM: Preliminary Findings From an Attachment-Based Parenting Intervention for Substance-Abusing Mothers. </a:t>
            </a:r>
            <a:r>
              <a:rPr lang="en-US" sz="12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Psychoanalytic Psychology: The Official Journal of the Division of Psychoanalysis, American Psychological Association, Division 39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2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25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(3), 499–517. https://doi.org/10.1037/0736-9735.25.3.499</a:t>
            </a:r>
          </a:p>
          <a:p>
            <a:pPr marL="0" marR="0">
              <a:spcBef>
                <a:spcPts val="0"/>
              </a:spcBef>
            </a:pP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Suchman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N. E.,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DeCoste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C., Castiglioni, N., McMahon, T. J.,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Rounsaville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B., &amp; Mayes, L. (2010). The Mothers and Toddlers Program, an attachment-based parenting intervention for substance using women: Post-treatment results from a randomized clinical pilot. </a:t>
            </a:r>
            <a:r>
              <a:rPr lang="en-US" sz="12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Attachment &amp; Human Development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2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12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(5), 483–504. https://doi.org/10.1080/14616734.2010.501983</a:t>
            </a:r>
          </a:p>
          <a:p>
            <a:pPr marL="0" marR="0">
              <a:spcBef>
                <a:spcPts val="0"/>
              </a:spcBef>
            </a:pPr>
            <a:r>
              <a:rPr lang="en-US" sz="1200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Suchman</a:t>
            </a:r>
            <a:r>
              <a:rPr lang="en-US" sz="1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N. E., </a:t>
            </a:r>
            <a:r>
              <a:rPr lang="en-US" sz="1200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Decoste</a:t>
            </a:r>
            <a:r>
              <a:rPr lang="en-US" sz="1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C., McMahon, T. J., </a:t>
            </a:r>
            <a:r>
              <a:rPr lang="en-US" sz="1200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Rounsaville</a:t>
            </a:r>
            <a:r>
              <a:rPr lang="en-US" sz="1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B., &amp; Mayes, L. (2011). The mothers and toddlers program, an attachment-based parenting intervention for substance-using women: results at 6-week follow-up in a randomized clinical pilot. </a:t>
            </a:r>
            <a:r>
              <a:rPr lang="en-US" sz="1200" i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Infant Mental Health Journal</a:t>
            </a:r>
            <a:r>
              <a:rPr lang="en-US" sz="1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200" i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32</a:t>
            </a:r>
            <a:r>
              <a:rPr lang="en-US" sz="1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(4), 427–449. https://doi.org/10.1002/imhj.20303</a:t>
            </a:r>
            <a:endParaRPr lang="en-US" sz="1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</a:pP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Suess, G. J., Bohlen, U., Carlson, E. A., Spangler, G., &amp;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Frumentia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Maier, M. (2016). Effectiveness of attachment based STEEP</a:t>
            </a:r>
            <a:r>
              <a:rPr lang="en-US" sz="1200" kern="1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TM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intervention in a German high-risk sample. </a:t>
            </a:r>
            <a:r>
              <a:rPr lang="en-US" sz="12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Attachment &amp; Human Development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2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18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(5), 443–460. https://doi.org/10.1080/14616734.2016.1165265</a:t>
            </a:r>
          </a:p>
          <a:p>
            <a:pPr marL="0" marR="0">
              <a:spcBef>
                <a:spcPts val="0"/>
              </a:spcBef>
            </a:pP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Toth, S. L.,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Rogosch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F. A., Manly, J. T., &amp; Cicchetti, D. (2006). The efficacy of toddler-parent psychotherapy to reorganize attachment in the young offspring of mothers with major depressive disorder: A randomized preventive trial. </a:t>
            </a:r>
            <a:r>
              <a:rPr lang="en-US" sz="12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Journal of Consulting and Clinical Psychology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2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74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(6), 1006–1016. https://doi.org/10.1037/0022-006X.74.6.1006</a:t>
            </a:r>
          </a:p>
          <a:p>
            <a:pPr marL="0" marR="0">
              <a:spcBef>
                <a:spcPts val="0"/>
              </a:spcBef>
            </a:pP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Waters, S. F., Hagan, M. J., Rivera, L., &amp; Lieberman, A. F. (2015). Improvements in the Child-Rearing Attitudes of Latina Mothers Exposed to Interpersonal Trauma Predict Greater Maternal Sensitivity Toward Their 6-Month-Old Infants. </a:t>
            </a:r>
            <a:r>
              <a:rPr lang="en-US" sz="12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Journal of Traumatic Stress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2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28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(5), 426–433. </a:t>
            </a:r>
            <a:r>
              <a:rPr lang="en-US" sz="1200" u="sng" kern="100" dirty="0">
                <a:solidFill>
                  <a:srgbClr val="0563C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12"/>
              </a:rPr>
              <a:t>https://doi.org/10.1002/jts.22043</a:t>
            </a:r>
            <a:endParaRPr lang="en-US" sz="1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</a:pP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Weihrauch, L., Schäfer, R., &amp; Franz, M. (2014). Long-term efficacy of an attachment-based parental training program for single mothers and their children: A randomized controlled trial. </a:t>
            </a:r>
            <a:r>
              <a:rPr lang="en-US" sz="12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Journal of Public Health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2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22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(2), 139–153. </a:t>
            </a:r>
            <a:r>
              <a:rPr lang="en-US" sz="1200" u="sng" kern="100" dirty="0">
                <a:solidFill>
                  <a:srgbClr val="0563C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13"/>
              </a:rPr>
              <a:t>https://doi.org/10.1007/s10389-013-0605-4</a:t>
            </a:r>
            <a:endParaRPr lang="en-US" sz="1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</a:pP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Zimmer-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Gembeck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M. J., Rudolph, J., Edwards, E.-J., Swan, K., Campbell, S. M., Hawes, T., &amp; Webb, H. J. (2022). The Circle of Security Parenting Program (COS-P): A Randomized Controlled Trial of a Low Intensity, Individualized Attachment-Based Program With at-Risk Caregivers. </a:t>
            </a:r>
            <a:r>
              <a:rPr lang="en-US" sz="12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Behavior Therapy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2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53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(2), 208–223. https://doi.org/10.1016/j.beth.2021.07.003</a:t>
            </a:r>
          </a:p>
          <a:p>
            <a:pPr marL="0" marR="0">
              <a:spcBef>
                <a:spcPts val="0"/>
              </a:spcBef>
            </a:pP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Ziv, Y. (2005). Attachment-Based Intervention Programs: Implications for Attachment Theory and Research. In </a:t>
            </a:r>
            <a:r>
              <a:rPr lang="en-US" sz="12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Enhancing early attachments: Theory, research, intervention, and policy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(pp. 61–78). Guilford Press.</a:t>
            </a:r>
          </a:p>
          <a:p>
            <a:pPr marL="0" marR="0">
              <a:spcBef>
                <a:spcPts val="0"/>
              </a:spcBef>
            </a:pP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368242962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831</TotalTime>
  <Words>3234</Words>
  <Application>Microsoft Office PowerPoint</Application>
  <PresentationFormat>Custom</PresentationFormat>
  <Paragraphs>189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Times New Roman</vt:lpstr>
      <vt:lpstr>Wingdings</vt:lpstr>
      <vt:lpstr>Office Theme</vt:lpstr>
      <vt:lpstr>Expanding Treatment Targets: Meta-analysis of Attachment-Based Interventions on Caregiver Psychopathology Outcomes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Expanding Treatment Targets: Meta-analysis of Attachment-Based Interventions on Caregiver Psychopathology Outcomes</dc:title>
  <dc:creator>Swerbenski, Hannah G</dc:creator>
  <cp:lastModifiedBy>Swerbenski, Hannah G</cp:lastModifiedBy>
  <cp:revision>2</cp:revision>
  <dcterms:created xsi:type="dcterms:W3CDTF">2024-05-10T13:05:30Z</dcterms:created>
  <dcterms:modified xsi:type="dcterms:W3CDTF">2024-05-15T20:31:46Z</dcterms:modified>
</cp:coreProperties>
</file>