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8" r:id="rId2"/>
    <p:sldId id="26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793" autoAdjust="0"/>
  </p:normalViewPr>
  <p:slideViewPr>
    <p:cSldViewPr snapToGrid="0">
      <p:cViewPr varScale="1">
        <p:scale>
          <a:sx n="83" d="100"/>
          <a:sy n="83" d="100"/>
        </p:scale>
        <p:origin x="15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D343C-54AC-45EB-BF0A-2DA09EC9956A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E004E-D892-42B9-881A-BFEB4B09F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13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9E004E-D892-42B9-881A-BFEB4B09FF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42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9E004E-D892-42B9-881A-BFEB4B09FF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5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4D1F-4D49-4C6F-8661-884523ED4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598F7-B81E-4584-8389-CE604EF71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8EF78-D85B-464E-A35D-CEBB38235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6BFD5-D9D5-4253-96CD-2AB4C174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CEAAB-1C93-4413-8B83-9858796C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01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E1C1-43B2-407F-93C5-289391D5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E55EA-6F29-41E3-9E5F-27AA75955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CE56-6691-41DD-BBC5-3FB718CA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F4D3C-262D-4337-A6A8-D0382A6C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3CA16-7FC7-400B-BD2B-B76484737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F309-8FB1-4C9F-BD2E-82EC9AD21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F09E8-C930-41B3-9451-F5D97BA3E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E0000-1829-475A-92D1-67152051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0EE29-6BAA-4654-AE84-711AA5145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BCCAC-9E4C-4E6C-BDC8-57BCD449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9D63-51E0-4B92-84D9-5BF24499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E0ED6-7CC5-4F0F-A49E-96CFB6C6F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10CF7-333B-4D4A-AB20-7DC04322A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5D274-EE86-43DE-8597-34CC835F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D44D2-F081-4431-8374-8C99905B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0F90B-A372-4B07-8D60-B5E48A63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5E03-76AE-42A9-808E-AAC303C9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651CC-B8E0-48D7-AC7B-1D987CE97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9AF7-AC88-45EE-ABE1-A9009C1BE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1B8A6-B48F-4899-A6F3-C60CA6A22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AD9852-CEB1-417C-861C-DAE2C1064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F1EE6E-494D-4E1F-8F58-9D19C2FE6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B23B64-9806-464C-A282-E08EF2DD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FFC45-04F9-4A56-8C0C-31D82FB8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6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06745-B11D-4EF5-B3A7-CFCBAB011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DBAA99-3799-489B-A073-DE0062207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AFFFB-CD3C-48FC-A113-B6DDB198A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80547-F660-4C3B-8141-DC1C6E9E7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2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FCC142-2194-4A1B-AA5B-5173BD06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369610-4E66-4C46-99A6-06AB4B13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F3138-A732-4169-B357-1C60AD61A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74FA1-ABE3-4819-942A-E47B82AA9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54ED9-1BE6-406E-9478-48D67375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DFC4E-ED0A-4E56-A64D-09B61AE50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A9DD7-86C7-404E-AC7C-9A0384EEE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9FC44-5D2E-4006-B474-B92B2429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612FD-4924-4748-B9C1-AC34D26FE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8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6CC8-A257-4B4D-AEA7-3EC81F2F9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1B10F-12FD-4A3A-B2DC-5167EC0791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CDBA1-0522-4A46-9E21-1DEF5E420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F6252-CA06-46A8-9C55-6A39380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6D2FF-B366-46D0-BE50-3003DC6CF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9BC9B-21EC-46FF-B211-9D1745B1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3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5B25-FAFD-40AC-8F4D-7A77B5C7F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23775-20DB-4B61-81A6-6C820A60B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F0841-3E9A-4861-905E-C979888A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F63C4-88D8-43C9-AF03-DBC2D49B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4BEE8-C1CB-4BA2-A31C-0AE87F10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99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96D20C-8589-4710-A512-709FCA8A7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31E8C5-A5A8-478A-BC93-63C5EEBAA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31227-9122-43F8-B6AB-B7256485D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2F7EE-BC1F-442C-A31E-EA06F287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2CDE4-5327-427A-A71B-FB8B4490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55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4B783F-B7C2-4E9A-A035-DDFAF252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475A2-9A68-4C00-8EC3-9A74657AD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4F5B7-C799-4A5C-9E69-D83B5854E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9CB95-40C5-4DFE-9477-7FFC812F30B9}" type="datetimeFigureOut">
              <a:rPr lang="en-US" smtClean="0"/>
              <a:t>5/20/2022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F7D79-555F-412B-B672-476A2285F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36BC9-CAD7-4BAF-915D-C6D7B3FB2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B8023-A4BD-4F30-A2BA-142DB84D4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EDEE7C8-D768-F369-4327-B43F124CE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86" y="1035135"/>
            <a:ext cx="2875489" cy="1798139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DE019B-E840-A50E-CA5D-A0991DB74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85" y="2989857"/>
            <a:ext cx="2875489" cy="1799516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6B24EE4-999A-B482-AB5A-C1C4E5BD2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072" y="4945957"/>
            <a:ext cx="2897002" cy="1798139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BC1BCA-4B2F-42E4-EEFD-401209EEA3E1}"/>
              </a:ext>
            </a:extLst>
          </p:cNvPr>
          <p:cNvSpPr/>
          <p:nvPr/>
        </p:nvSpPr>
        <p:spPr>
          <a:xfrm>
            <a:off x="3652584" y="1047018"/>
            <a:ext cx="3612339" cy="1001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1: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Examine whether longitudinal associations among parenting and externalizing behaviors are moderated by children’s CU traits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8279E6-5448-E8FA-DA88-A21161A8256E}"/>
              </a:ext>
            </a:extLst>
          </p:cNvPr>
          <p:cNvSpPr/>
          <p:nvPr/>
        </p:nvSpPr>
        <p:spPr>
          <a:xfrm>
            <a:off x="3652585" y="2173947"/>
            <a:ext cx="3612339" cy="5285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2: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Characterize the moderating effects of CU traits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53CE99-0207-A98F-9CD4-1FB1C971FB50}"/>
              </a:ext>
            </a:extLst>
          </p:cNvPr>
          <p:cNvSpPr/>
          <p:nvPr/>
        </p:nvSpPr>
        <p:spPr>
          <a:xfrm>
            <a:off x="3652583" y="2827477"/>
            <a:ext cx="3612339" cy="6888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3 :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Examine the domain-specificity and domain-generality of CU traits as a moderator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F2D17D-3CC1-D55F-EB9A-897A407D135C}"/>
              </a:ext>
            </a:extLst>
          </p:cNvPr>
          <p:cNvSpPr txBox="1"/>
          <p:nvPr/>
        </p:nvSpPr>
        <p:spPr>
          <a:xfrm>
            <a:off x="7724703" y="1066120"/>
            <a:ext cx="3612339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243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56% girls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Age: M = 4.6 years old (SD = .44 )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Race: Black or African American (48%), White (43%), Multiracial (6%), Other race (3%)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Household Income: Median = $36,000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D24295-B0DA-FACA-65A8-A747135DDC36}"/>
              </a:ext>
            </a:extLst>
          </p:cNvPr>
          <p:cNvSpPr/>
          <p:nvPr/>
        </p:nvSpPr>
        <p:spPr>
          <a:xfrm>
            <a:off x="0" y="224429"/>
            <a:ext cx="12192000" cy="6975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83A8EA0-F993-9B0B-E824-78CE03910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35" y="273496"/>
            <a:ext cx="12122927" cy="397530"/>
          </a:xfrm>
        </p:spPr>
        <p:txBody>
          <a:bodyPr>
            <a:noAutofit/>
          </a:bodyPr>
          <a:lstStyle/>
          <a:p>
            <a:r>
              <a:rPr lang="en-US" sz="23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Disentangling the relationship between callousness and parenting through a developmental lens 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CEFBA26A-1278-71AD-B25B-B391CBE1E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637605"/>
            <a:ext cx="9144000" cy="284399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Vanessa T. Cao, Patrick T. Davies, &amp; Melissa L. Sturge-Apple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3350431-BA44-54AC-14F8-33DF093EE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0496" y="5811964"/>
            <a:ext cx="791432" cy="639435"/>
          </a:xfrm>
          <a:prstGeom prst="rect">
            <a:avLst/>
          </a:prstGeom>
        </p:spPr>
      </p:pic>
      <p:pic>
        <p:nvPicPr>
          <p:cNvPr id="25" name="Picture 24" descr="Screen Shot 2015-02-26 at 5.23.17 PM.png">
            <a:extLst>
              <a:ext uri="{FF2B5EF4-FFF2-40B4-BE49-F238E27FC236}">
                <a16:creationId xmlns:a16="http://schemas.microsoft.com/office/drawing/2014/main" id="{D1BBD458-50AF-7C5F-DFFC-EC0F0A7B9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691" y="6567270"/>
            <a:ext cx="1555799" cy="219429"/>
          </a:xfrm>
          <a:prstGeom prst="rect">
            <a:avLst/>
          </a:prstGeom>
          <a:effectLst>
            <a:outerShdw blurRad="482600" dist="279400" dir="27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A35CE26-7A0C-84FD-24F6-585C3F38B36E}"/>
              </a:ext>
            </a:extLst>
          </p:cNvPr>
          <p:cNvSpPr txBox="1"/>
          <p:nvPr/>
        </p:nvSpPr>
        <p:spPr>
          <a:xfrm>
            <a:off x="7724703" y="3041060"/>
            <a:ext cx="361233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Retention across 2-year period between waves was 91%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Group 480">
            <a:extLst>
              <a:ext uri="{FF2B5EF4-FFF2-40B4-BE49-F238E27FC236}">
                <a16:creationId xmlns:a16="http://schemas.microsoft.com/office/drawing/2014/main" id="{482148E6-42B5-0AF4-11B5-AE26E0B78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816661"/>
              </p:ext>
            </p:extLst>
          </p:nvPr>
        </p:nvGraphicFramePr>
        <p:xfrm>
          <a:off x="3904075" y="3675336"/>
          <a:ext cx="6534736" cy="3065687"/>
        </p:xfrm>
        <a:graphic>
          <a:graphicData uri="http://schemas.openxmlformats.org/drawingml/2006/table">
            <a:tbl>
              <a:tblPr>
                <a:effectLst>
                  <a:outerShdw blurRad="482600" dist="279400" dir="2700000" algn="ctr" rotWithShape="0">
                    <a:schemeClr val="tx1">
                      <a:alpha val="40000"/>
                    </a:schemeClr>
                  </a:outerShdw>
                </a:effectLst>
              </a:tblPr>
              <a:tblGrid>
                <a:gridCol w="974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397">
                  <a:extLst>
                    <a:ext uri="{9D8B030D-6E8A-4147-A177-3AD203B41FA5}">
                      <a16:colId xmlns:a16="http://schemas.microsoft.com/office/drawing/2014/main" val="3461237951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1717940329"/>
                    </a:ext>
                  </a:extLst>
                </a:gridCol>
                <a:gridCol w="1956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6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5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Construct</a:t>
                      </a:r>
                    </a:p>
                  </a:txBody>
                  <a:tcPr marT="48768" marB="48768" anchor="ctr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Method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Reporter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Waves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Measures Description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Reliability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7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Unsupportive Parenting (Maternal &amp; Paternal)</a:t>
                      </a:r>
                    </a:p>
                  </a:txBody>
                  <a:tcPr marT="48768" marB="48768" anchor="ctr" anchorCtr="1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Observation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Coder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Family interaction task (</a:t>
                      </a: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Schoppe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 et al., 2001).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1. Warmth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2. Sensitivity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3. Disengagement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ICCs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Mothers: .90-.93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Fathers: .93-.96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Children’s CU Traits</a:t>
                      </a:r>
                    </a:p>
                  </a:txBody>
                  <a:tcPr marT="48768" marB="48768" anchor="ctr" anchorCtr="1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Survey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Mother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ICU (Frick, 2004)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Total Score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Internal Consistency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Symbol" panose="05050102010706020507" pitchFamily="18" charset="2"/>
                          <a:ea typeface="Calibri" charset="0"/>
                          <a:cs typeface="Times New Roman" panose="02020603050405020304" pitchFamily="18" charset="0"/>
                        </a:rPr>
                        <a:t>a =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.82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7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Children’s Externalizing Behaviors</a:t>
                      </a:r>
                    </a:p>
                  </a:txBody>
                  <a:tcPr marT="48768" marB="48768" anchor="ctr" anchorCtr="1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Survey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Teacher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 &amp; 2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HBQ (Ablow, 1999)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1. Oppositional defiance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2. Conduct problems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3. ADHD behaviors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ICCs across W1 &amp; W2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.86-.94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Children’s Social Adjustment</a:t>
                      </a:r>
                    </a:p>
                  </a:txBody>
                  <a:tcPr marT="48768" marB="48768" anchor="ctr" anchorCtr="1" horzOverflow="overflow">
                    <a:lnL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Survey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Teacher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 &amp; 2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HBQ (Ablow, 1999)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1. Peer Acceptance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2. Teacher Closeness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3. Asocial</a:t>
                      </a:r>
                    </a:p>
                  </a:txBody>
                  <a:tcPr marT="48768" marB="4876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ICCs across W1 &amp; W2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charset="0"/>
                          <a:cs typeface="Times New Roman" panose="02020603050405020304" pitchFamily="18" charset="0"/>
                        </a:rPr>
                        <a:t>.80-.93</a:t>
                      </a:r>
                    </a:p>
                  </a:txBody>
                  <a:tcPr marT="48768" marB="4876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983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66765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A084972-B029-6A01-267F-C74E21736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038" y="144336"/>
            <a:ext cx="4069126" cy="323869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</p:pic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FE48086E-9AC1-025D-4DE7-7FE75DE86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38" y="3514608"/>
            <a:ext cx="4047923" cy="323869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8743DE-A933-14BB-3B72-06E6E0015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9809" y="172802"/>
            <a:ext cx="3535144" cy="2092228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6C69ACA-315B-197C-F9ED-E1E0EB6FF108}"/>
              </a:ext>
            </a:extLst>
          </p:cNvPr>
          <p:cNvSpPr/>
          <p:nvPr/>
        </p:nvSpPr>
        <p:spPr>
          <a:xfrm rot="3739871">
            <a:off x="9288439" y="705352"/>
            <a:ext cx="660353" cy="757512"/>
          </a:xfrm>
          <a:prstGeom prst="triangle">
            <a:avLst>
              <a:gd name="adj" fmla="val 59172"/>
            </a:avLst>
          </a:prstGeom>
          <a:solidFill>
            <a:srgbClr val="92D05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0912BA-27E0-B9A7-2EA5-985CBE740E98}"/>
              </a:ext>
            </a:extLst>
          </p:cNvPr>
          <p:cNvSpPr txBox="1"/>
          <p:nvPr/>
        </p:nvSpPr>
        <p:spPr>
          <a:xfrm>
            <a:off x="8654138" y="2403904"/>
            <a:ext cx="2906486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slopes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</a:t>
            </a:r>
            <a:r>
              <a:rPr lang="en-US" sz="12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(See green highlighted area)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624E8E-4AF1-195B-726E-2EF137BCBDA5}"/>
              </a:ext>
            </a:extLst>
          </p:cNvPr>
          <p:cNvSpPr txBox="1"/>
          <p:nvPr/>
        </p:nvSpPr>
        <p:spPr>
          <a:xfrm>
            <a:off x="8339809" y="3623100"/>
            <a:ext cx="3535144" cy="3108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Takeaways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1: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 traits moderated associations between unsupportive parenting and 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residualized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changes in children’s externalizing problems </a:t>
            </a:r>
          </a:p>
          <a:p>
            <a:endParaRPr lang="en-US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2: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for differential susceptibility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CU traits as a plasticity factor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3: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Moderator role of CU traits on unsupportive parenting may be specific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Environment: Mothers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Sequelae: Externalizing Behaviors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5D6331-3A96-FC21-B399-0BF44CA1BE0A}"/>
              </a:ext>
            </a:extLst>
          </p:cNvPr>
          <p:cNvSpPr txBox="1"/>
          <p:nvPr/>
        </p:nvSpPr>
        <p:spPr>
          <a:xfrm>
            <a:off x="590275" y="2090172"/>
            <a:ext cx="2946685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Cross-lagged, autoregressive SEM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Separate models for mothers and fathers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Latent constructs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Uns. Parenting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Externalizing Behaviors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Adjustment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Tests for measurement equivalence across Wave 1 and Wave 2 repeated measures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6830C8-00F5-C376-D925-08970F25235C}"/>
              </a:ext>
            </a:extLst>
          </p:cNvPr>
          <p:cNvSpPr txBox="1"/>
          <p:nvPr/>
        </p:nvSpPr>
        <p:spPr>
          <a:xfrm>
            <a:off x="641396" y="254324"/>
            <a:ext cx="2844441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Fit (Mothers)</a:t>
            </a:r>
          </a:p>
          <a:p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χ</a:t>
            </a:r>
            <a:r>
              <a:rPr lang="en-US" sz="1400" b="1" i="1" baseline="300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400" b="1" baseline="300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(161, </a:t>
            </a:r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243)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311.73, </a:t>
            </a:r>
            <a:r>
              <a:rPr lang="en-US" sz="1400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&lt; .001 </a:t>
            </a:r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RMSEA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.06</a:t>
            </a:r>
          </a:p>
          <a:p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CFI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.93</a:t>
            </a:r>
          </a:p>
          <a:p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χ</a:t>
            </a:r>
            <a:r>
              <a:rPr lang="en-US" sz="1400" b="1" i="1" baseline="300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400" b="1" i="1" dirty="0" err="1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df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ratio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1.94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5ACA8F-A9EF-7CE6-0F80-3F459559FD5E}"/>
              </a:ext>
            </a:extLst>
          </p:cNvPr>
          <p:cNvSpPr txBox="1"/>
          <p:nvPr/>
        </p:nvSpPr>
        <p:spPr>
          <a:xfrm>
            <a:off x="635301" y="5434125"/>
            <a:ext cx="2850536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Fit (Fathers)</a:t>
            </a:r>
          </a:p>
          <a:p>
            <a:r>
              <a:rPr lang="el-GR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χ2</a:t>
            </a: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58</a:t>
            </a:r>
            <a:r>
              <a:rPr lang="el-GR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240)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345.75, p &lt; .001</a:t>
            </a:r>
          </a:p>
          <a:p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RMSEA</a:t>
            </a:r>
            <a:r>
              <a:rPr lang="en-US" sz="1400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.07</a:t>
            </a:r>
          </a:p>
          <a:p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CFI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.92</a:t>
            </a:r>
          </a:p>
          <a:p>
            <a:r>
              <a:rPr lang="el-GR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χ2/</a:t>
            </a:r>
            <a:r>
              <a:rPr lang="en-US" sz="1400" b="1" i="1" dirty="0" err="1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df</a:t>
            </a:r>
            <a:r>
              <a:rPr lang="en-US" sz="14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ratio 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 2.15 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8B632D5-90AE-6083-C5D6-B82BC67304A3}"/>
              </a:ext>
            </a:extLst>
          </p:cNvPr>
          <p:cNvCxnSpPr>
            <a:cxnSpLocks/>
          </p:cNvCxnSpPr>
          <p:nvPr/>
        </p:nvCxnSpPr>
        <p:spPr>
          <a:xfrm>
            <a:off x="3602393" y="815626"/>
            <a:ext cx="33574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0C6150-AA14-4362-C027-59463BF9C267}"/>
              </a:ext>
            </a:extLst>
          </p:cNvPr>
          <p:cNvCxnSpPr>
            <a:cxnSpLocks/>
          </p:cNvCxnSpPr>
          <p:nvPr/>
        </p:nvCxnSpPr>
        <p:spPr>
          <a:xfrm>
            <a:off x="3602393" y="6054467"/>
            <a:ext cx="335743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00237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439</Words>
  <Application>Microsoft Office PowerPoint</Application>
  <PresentationFormat>Widescreen</PresentationFormat>
  <Paragraphs>90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Symbol</vt:lpstr>
      <vt:lpstr>Times New Roman</vt:lpstr>
      <vt:lpstr>Office Theme</vt:lpstr>
      <vt:lpstr>Disentangling the relationship between callousness and parenting through a developmental lens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Cao</dc:creator>
  <cp:lastModifiedBy>Vanessa Cao</cp:lastModifiedBy>
  <cp:revision>16</cp:revision>
  <dcterms:created xsi:type="dcterms:W3CDTF">2021-12-06T00:37:02Z</dcterms:created>
  <dcterms:modified xsi:type="dcterms:W3CDTF">2022-05-20T19:06:28Z</dcterms:modified>
</cp:coreProperties>
</file>