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891200" cy="32918400"/>
  <p:notesSz cx="6858000" cy="9144000"/>
  <p:defaultTextStyle>
    <a:defPPr>
      <a:defRPr lang="en-US"/>
    </a:defPPr>
    <a:lvl1pPr marL="0" algn="l" defTabSz="3686389" rtl="0" eaLnBrk="1" latinLnBrk="0" hangingPunct="1">
      <a:defRPr sz="7258" kern="1200">
        <a:solidFill>
          <a:schemeClr val="tx1"/>
        </a:solidFill>
        <a:latin typeface="+mn-lt"/>
        <a:ea typeface="+mn-ea"/>
        <a:cs typeface="+mn-cs"/>
      </a:defRPr>
    </a:lvl1pPr>
    <a:lvl2pPr marL="1843197" algn="l" defTabSz="3686389" rtl="0" eaLnBrk="1" latinLnBrk="0" hangingPunct="1">
      <a:defRPr sz="7258" kern="1200">
        <a:solidFill>
          <a:schemeClr val="tx1"/>
        </a:solidFill>
        <a:latin typeface="+mn-lt"/>
        <a:ea typeface="+mn-ea"/>
        <a:cs typeface="+mn-cs"/>
      </a:defRPr>
    </a:lvl2pPr>
    <a:lvl3pPr marL="3686389" algn="l" defTabSz="3686389" rtl="0" eaLnBrk="1" latinLnBrk="0" hangingPunct="1">
      <a:defRPr sz="7258" kern="1200">
        <a:solidFill>
          <a:schemeClr val="tx1"/>
        </a:solidFill>
        <a:latin typeface="+mn-lt"/>
        <a:ea typeface="+mn-ea"/>
        <a:cs typeface="+mn-cs"/>
      </a:defRPr>
    </a:lvl3pPr>
    <a:lvl4pPr marL="5529582" algn="l" defTabSz="3686389" rtl="0" eaLnBrk="1" latinLnBrk="0" hangingPunct="1">
      <a:defRPr sz="7258" kern="1200">
        <a:solidFill>
          <a:schemeClr val="tx1"/>
        </a:solidFill>
        <a:latin typeface="+mn-lt"/>
        <a:ea typeface="+mn-ea"/>
        <a:cs typeface="+mn-cs"/>
      </a:defRPr>
    </a:lvl4pPr>
    <a:lvl5pPr marL="7372778" algn="l" defTabSz="3686389" rtl="0" eaLnBrk="1" latinLnBrk="0" hangingPunct="1">
      <a:defRPr sz="7258" kern="1200">
        <a:solidFill>
          <a:schemeClr val="tx1"/>
        </a:solidFill>
        <a:latin typeface="+mn-lt"/>
        <a:ea typeface="+mn-ea"/>
        <a:cs typeface="+mn-cs"/>
      </a:defRPr>
    </a:lvl5pPr>
    <a:lvl6pPr marL="9215975" algn="l" defTabSz="3686389" rtl="0" eaLnBrk="1" latinLnBrk="0" hangingPunct="1">
      <a:defRPr sz="7258" kern="1200">
        <a:solidFill>
          <a:schemeClr val="tx1"/>
        </a:solidFill>
        <a:latin typeface="+mn-lt"/>
        <a:ea typeface="+mn-ea"/>
        <a:cs typeface="+mn-cs"/>
      </a:defRPr>
    </a:lvl6pPr>
    <a:lvl7pPr marL="11059167" algn="l" defTabSz="3686389" rtl="0" eaLnBrk="1" latinLnBrk="0" hangingPunct="1">
      <a:defRPr sz="7258" kern="1200">
        <a:solidFill>
          <a:schemeClr val="tx1"/>
        </a:solidFill>
        <a:latin typeface="+mn-lt"/>
        <a:ea typeface="+mn-ea"/>
        <a:cs typeface="+mn-cs"/>
      </a:defRPr>
    </a:lvl7pPr>
    <a:lvl8pPr marL="12902360" algn="l" defTabSz="3686389" rtl="0" eaLnBrk="1" latinLnBrk="0" hangingPunct="1">
      <a:defRPr sz="7258" kern="1200">
        <a:solidFill>
          <a:schemeClr val="tx1"/>
        </a:solidFill>
        <a:latin typeface="+mn-lt"/>
        <a:ea typeface="+mn-ea"/>
        <a:cs typeface="+mn-cs"/>
      </a:defRPr>
    </a:lvl8pPr>
    <a:lvl9pPr marL="14745556" algn="l" defTabSz="3686389"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erbenski, Hannah" initials="SH" lastIdx="6" clrIdx="0"/>
  <p:cmAuthor id="2" name="Yayu Du" initials="YD"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9F9F"/>
    <a:srgbClr val="CCFFCC"/>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014" autoAdjust="0"/>
    <p:restoredTop sz="94660"/>
  </p:normalViewPr>
  <p:slideViewPr>
    <p:cSldViewPr snapToGrid="0">
      <p:cViewPr>
        <p:scale>
          <a:sx n="20" d="100"/>
          <a:sy n="20" d="100"/>
        </p:scale>
        <p:origin x="1674" y="348"/>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781502-E12A-426B-AB3B-43FAF5364346}"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1910066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81502-E12A-426B-AB3B-43FAF5364346}"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376696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781502-E12A-426B-AB3B-43FAF5364346}"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637198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781502-E12A-426B-AB3B-43FAF5364346}"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1494068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781502-E12A-426B-AB3B-43FAF5364346}" type="datetimeFigureOut">
              <a:rPr lang="en-US" smtClean="0"/>
              <a:t>5/22/2022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3544523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781502-E12A-426B-AB3B-43FAF5364346}" type="datetimeFigureOut">
              <a:rPr lang="en-US" smtClean="0"/>
              <a:t>5/22/2022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24141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81502-E12A-426B-AB3B-43FAF5364346}" type="datetimeFigureOut">
              <a:rPr lang="en-US" smtClean="0"/>
              <a:t>5/22/2022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228520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C3781502-E12A-426B-AB3B-43FAF5364346}"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4078858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C3781502-E12A-426B-AB3B-43FAF5364346}" type="datetimeFigureOut">
              <a:rPr lang="en-US" smtClean="0"/>
              <a:t>5/22/2022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129830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81502-E12A-426B-AB3B-43FAF5364346}"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399120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81502-E12A-426B-AB3B-43FAF5364346}" type="datetimeFigureOut">
              <a:rPr lang="en-US" smtClean="0"/>
              <a:t>5/22/2022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87BC99-C71B-4418-8A1C-1B8A474DE9B9}" type="slidenum">
              <a:rPr lang="en-US" smtClean="0"/>
              <a:t>‹#›</a:t>
            </a:fld>
            <a:endParaRPr lang="en-US"/>
          </a:p>
        </p:txBody>
      </p:sp>
    </p:spTree>
    <p:extLst>
      <p:ext uri="{BB962C8B-B14F-4D97-AF65-F5344CB8AC3E}">
        <p14:creationId xmlns:p14="http://schemas.microsoft.com/office/powerpoint/2010/main" val="3150448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C3781502-E12A-426B-AB3B-43FAF5364346}" type="datetimeFigureOut">
              <a:rPr lang="en-US" smtClean="0"/>
              <a:t>5/22/2022</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E787BC99-C71B-4418-8A1C-1B8A474DE9B9}" type="slidenum">
              <a:rPr lang="en-US" smtClean="0"/>
              <a:t>‹#›</a:t>
            </a:fld>
            <a:endParaRPr lang="en-US"/>
          </a:p>
        </p:txBody>
      </p:sp>
    </p:spTree>
    <p:extLst>
      <p:ext uri="{BB962C8B-B14F-4D97-AF65-F5344CB8AC3E}">
        <p14:creationId xmlns:p14="http://schemas.microsoft.com/office/powerpoint/2010/main" val="15439336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du30@u.Rochester.edu" TargetMode="Externa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doi.org/10.1016/j.paid.2005.09.0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34285" y="26062310"/>
            <a:ext cx="14238749" cy="6863417"/>
          </a:xfrm>
          <a:prstGeom prst="rect">
            <a:avLst/>
          </a:prstGeom>
          <a:noFill/>
        </p:spPr>
        <p:txBody>
          <a:bodyPr wrap="square" rtlCol="0">
            <a:spAutoFit/>
          </a:bodyPr>
          <a:lstStyle/>
          <a:p>
            <a:pPr marL="457200" indent="-457200">
              <a:buFont typeface="Arial" charset="0"/>
              <a:buChar char="•"/>
            </a:pPr>
            <a:r>
              <a:rPr lang="en-US" sz="4000" b="1" dirty="0">
                <a:latin typeface="Times New Roman" panose="02020603050405020304" pitchFamily="18" charset="0"/>
                <a:cs typeface="Times New Roman" panose="02020603050405020304" pitchFamily="18" charset="0"/>
              </a:rPr>
              <a:t>Harsh and Authoritarian Discipline</a:t>
            </a:r>
            <a:r>
              <a:rPr lang="en-US" altLang="zh-CN" sz="4000" dirty="0">
                <a:latin typeface="Times New Roman" panose="02020603050405020304" pitchFamily="18" charset="0"/>
                <a:cs typeface="Times New Roman" panose="02020603050405020304" pitchFamily="18" charset="0"/>
              </a:rPr>
              <a:t>:</a:t>
            </a:r>
            <a:r>
              <a:rPr lang="zh-CN" altLang="en-US" sz="40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Maternal and paternal harsh and authoritarian discipline were assessed during the 5-minute Parent-Child Problem-Solving Task at Wave 1. Discipline was behaviorally coded using the Caregiving Around Discipline System, with good reliability (ICCs = .701-.885).</a:t>
            </a:r>
          </a:p>
          <a:p>
            <a:pPr marL="571500" indent="-571500">
              <a:buFont typeface="Arial" panose="020B0604020202020204" pitchFamily="34" charset="0"/>
              <a:buChar char="•"/>
            </a:pPr>
            <a:r>
              <a:rPr lang="en-US" sz="4000" b="1" dirty="0">
                <a:latin typeface="Times New Roman" panose="02020603050405020304" pitchFamily="18" charset="0"/>
                <a:cs typeface="Times New Roman" panose="02020603050405020304" pitchFamily="18" charset="0"/>
              </a:rPr>
              <a:t>Ease of Excitation (EO</a:t>
            </a:r>
            <a:r>
              <a:rPr lang="en-US" altLang="zh-CN" sz="4000" b="1" dirty="0">
                <a:latin typeface="Times New Roman" panose="02020603050405020304" pitchFamily="18" charset="0"/>
                <a:cs typeface="Times New Roman" panose="02020603050405020304" pitchFamily="18" charset="0"/>
              </a:rPr>
              <a:t>E)</a:t>
            </a:r>
            <a:r>
              <a:rPr lang="en-US" altLang="zh-CN" sz="4000" dirty="0">
                <a:latin typeface="Times New Roman" panose="02020603050405020304" pitchFamily="18" charset="0"/>
                <a:cs typeface="Times New Roman" panose="02020603050405020304" pitchFamily="18" charset="0"/>
              </a:rPr>
              <a:t>:</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At Wave 3 (child age 5), mothers, fathers, and trained experimenters rated the child on the 12-item</a:t>
            </a:r>
            <a:r>
              <a:rPr lang="en-US" sz="4000" dirty="0">
                <a:latin typeface="Times New Roman" panose="02020603050405020304" pitchFamily="18" charset="0"/>
                <a:cs typeface="Times New Roman" panose="02020603050405020304" pitchFamily="18" charset="0"/>
              </a:rPr>
              <a:t> Highly Sensitive Child (HSC) measure. </a:t>
            </a:r>
          </a:p>
          <a:p>
            <a:pPr marL="571500" indent="-571500">
              <a:buFont typeface="Arial" panose="020B0604020202020204" pitchFamily="34" charset="0"/>
              <a:buChar char="•"/>
            </a:pPr>
            <a:r>
              <a:rPr lang="en-US" sz="4000" b="1" dirty="0">
                <a:latin typeface="Times New Roman" panose="02020603050405020304" pitchFamily="18" charset="0"/>
                <a:cs typeface="Times New Roman" panose="02020603050405020304" pitchFamily="18" charset="0"/>
              </a:rPr>
              <a:t>Race (moderator):</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Mothers</a:t>
            </a:r>
            <a:r>
              <a:rPr lang="en-US" sz="4000" dirty="0">
                <a:latin typeface="Times New Roman" panose="02020603050405020304" pitchFamily="18" charset="0"/>
                <a:cs typeface="Times New Roman" panose="02020603050405020304" pitchFamily="18" charset="0"/>
              </a:rPr>
              <a:t> reported the racial identity of their child on a demographic questionnaire, which was coded as a binary variable (Black or White) in analyses. </a:t>
            </a:r>
          </a:p>
        </p:txBody>
      </p:sp>
      <p:sp>
        <p:nvSpPr>
          <p:cNvPr id="29" name="Rectangle 2"/>
          <p:cNvSpPr>
            <a:spLocks noGrp="1" noChangeArrowheads="1"/>
          </p:cNvSpPr>
          <p:nvPr>
            <p:ph type="title" sz="quarter"/>
          </p:nvPr>
        </p:nvSpPr>
        <p:spPr>
          <a:xfrm>
            <a:off x="5630312" y="1267509"/>
            <a:ext cx="32400239" cy="3786165"/>
          </a:xfrm>
        </p:spPr>
        <p:txBody>
          <a:bodyPr>
            <a:normAutofit fontScale="90000"/>
          </a:bodyPr>
          <a:lstStyle/>
          <a:p>
            <a:pPr algn="ctr"/>
            <a:r>
              <a:rPr lang="en-US" sz="8000" b="1" dirty="0">
                <a:latin typeface="Times New Roman" panose="02020603050405020304" pitchFamily="18" charset="0"/>
                <a:cs typeface="Times New Roman" panose="02020603050405020304" pitchFamily="18" charset="0"/>
              </a:rPr>
              <a:t>Parental Harsh Discipline, Authoritarian Discipline and Child Ease of Excitation: The Moderating Role of Race</a:t>
            </a:r>
            <a:br>
              <a:rPr lang="en-US" dirty="0">
                <a:latin typeface="Times New Roman" panose="02020603050405020304" pitchFamily="18" charset="0"/>
                <a:cs typeface="Times New Roman" panose="02020603050405020304" pitchFamily="18" charset="0"/>
              </a:rPr>
            </a:br>
            <a:r>
              <a:rPr lang="en-US" sz="1917" b="1" dirty="0">
                <a:solidFill>
                  <a:schemeClr val="accent1">
                    <a:lumMod val="50000"/>
                  </a:schemeClr>
                </a:solidFill>
                <a:latin typeface="Times New Roman" panose="02020603050405020304" pitchFamily="18" charset="0"/>
                <a:ea typeface="ＭＳ Ｐゴシック" charset="0"/>
                <a:cs typeface="Times New Roman" panose="02020603050405020304" pitchFamily="18" charset="0"/>
              </a:rPr>
              <a:t> </a:t>
            </a:r>
            <a:br>
              <a:rPr lang="en-US" sz="3833" b="1" dirty="0">
                <a:solidFill>
                  <a:schemeClr val="accent1">
                    <a:lumMod val="50000"/>
                  </a:schemeClr>
                </a:solidFill>
                <a:latin typeface="Times New Roman" panose="02020603050405020304" pitchFamily="18" charset="0"/>
                <a:ea typeface="ＭＳ Ｐゴシック" charset="0"/>
                <a:cs typeface="Times New Roman" panose="02020603050405020304" pitchFamily="18" charset="0"/>
              </a:rPr>
            </a:br>
            <a:r>
              <a:rPr lang="en-US" sz="4900" dirty="0" err="1">
                <a:latin typeface="Times New Roman" panose="02020603050405020304" pitchFamily="18" charset="0"/>
                <a:cs typeface="Times New Roman" panose="02020603050405020304" pitchFamily="18" charset="0"/>
              </a:rPr>
              <a:t>Yayu</a:t>
            </a:r>
            <a:r>
              <a:rPr lang="en-US" sz="4900" dirty="0">
                <a:latin typeface="Times New Roman" panose="02020603050405020304" pitchFamily="18" charset="0"/>
                <a:cs typeface="Times New Roman" panose="02020603050405020304" pitchFamily="18" charset="0"/>
              </a:rPr>
              <a:t> Du</a:t>
            </a:r>
            <a:r>
              <a:rPr lang="en-US" sz="4900" baseline="30000" dirty="0">
                <a:latin typeface="Times New Roman" panose="02020603050405020304" pitchFamily="18" charset="0"/>
                <a:cs typeface="Times New Roman" panose="02020603050405020304" pitchFamily="18" charset="0"/>
              </a:rPr>
              <a:t>1</a:t>
            </a:r>
            <a:r>
              <a:rPr lang="en-US" sz="4900" dirty="0">
                <a:latin typeface="Times New Roman" panose="02020603050405020304" pitchFamily="18" charset="0"/>
                <a:cs typeface="Times New Roman" panose="02020603050405020304" pitchFamily="18" charset="0"/>
              </a:rPr>
              <a:t>, Hannah Swerbenski</a:t>
            </a:r>
            <a:r>
              <a:rPr lang="en-US" sz="4900" baseline="30000" dirty="0">
                <a:latin typeface="Times New Roman" panose="02020603050405020304" pitchFamily="18" charset="0"/>
                <a:cs typeface="Times New Roman" panose="02020603050405020304" pitchFamily="18" charset="0"/>
              </a:rPr>
              <a:t>2</a:t>
            </a:r>
            <a:r>
              <a:rPr lang="en-US" sz="4900" dirty="0">
                <a:latin typeface="Times New Roman" panose="02020603050405020304" pitchFamily="18" charset="0"/>
                <a:cs typeface="Times New Roman" panose="02020603050405020304" pitchFamily="18" charset="0"/>
              </a:rPr>
              <a:t>, Melissa Sturge-Apple</a:t>
            </a:r>
            <a:r>
              <a:rPr lang="en-US" sz="4900" baseline="30000" dirty="0">
                <a:latin typeface="Times New Roman" panose="02020603050405020304" pitchFamily="18" charset="0"/>
                <a:cs typeface="Times New Roman" panose="02020603050405020304" pitchFamily="18" charset="0"/>
              </a:rPr>
              <a:t>2</a:t>
            </a:r>
            <a:br>
              <a:rPr lang="en-US" sz="4900" dirty="0">
                <a:latin typeface="Times New Roman" panose="02020603050405020304" pitchFamily="18" charset="0"/>
                <a:cs typeface="Times New Roman" panose="02020603050405020304" pitchFamily="18" charset="0"/>
              </a:rPr>
            </a:br>
            <a:r>
              <a:rPr lang="en-US" sz="4900" baseline="30000" dirty="0">
                <a:latin typeface="Times New Roman" panose="02020603050405020304" pitchFamily="18" charset="0"/>
                <a:cs typeface="Times New Roman" panose="02020603050405020304" pitchFamily="18" charset="0"/>
              </a:rPr>
              <a:t>1</a:t>
            </a:r>
            <a:r>
              <a:rPr lang="en-US" sz="4900" dirty="0">
                <a:latin typeface="Times New Roman" panose="02020603050405020304" pitchFamily="18" charset="0"/>
                <a:cs typeface="Times New Roman" panose="02020603050405020304" pitchFamily="18" charset="0"/>
              </a:rPr>
              <a:t>Department of Counseling &amp; Human Development, University of Rochester </a:t>
            </a:r>
            <a:r>
              <a:rPr lang="en-US" sz="4900" baseline="30000" dirty="0">
                <a:latin typeface="Times New Roman" panose="02020603050405020304" pitchFamily="18" charset="0"/>
                <a:cs typeface="Times New Roman" panose="02020603050405020304" pitchFamily="18" charset="0"/>
              </a:rPr>
              <a:t>2</a:t>
            </a:r>
            <a:r>
              <a:rPr lang="en-US" sz="4900" dirty="0">
                <a:latin typeface="Times New Roman" panose="02020603050405020304" pitchFamily="18" charset="0"/>
                <a:cs typeface="Times New Roman" panose="02020603050405020304" pitchFamily="18" charset="0"/>
              </a:rPr>
              <a:t>Department of Psychology, University of Rochester</a:t>
            </a:r>
            <a:br>
              <a:rPr lang="en-US" dirty="0">
                <a:latin typeface="Times New Roman" panose="02020603050405020304" pitchFamily="18" charset="0"/>
                <a:cs typeface="Times New Roman" panose="02020603050405020304" pitchFamily="18" charset="0"/>
              </a:rPr>
            </a:br>
            <a:br>
              <a:rPr lang="en-US" sz="5000" dirty="0">
                <a:latin typeface="Times New Roman" panose="02020603050405020304" pitchFamily="18" charset="0"/>
                <a:ea typeface="Times New Roman" charset="0"/>
                <a:cs typeface="Times New Roman" panose="02020603050405020304" pitchFamily="18" charset="0"/>
              </a:rPr>
            </a:br>
            <a:endParaRPr lang="en-US" sz="5000" dirty="0">
              <a:latin typeface="Times New Roman" panose="02020603050405020304" pitchFamily="18" charset="0"/>
              <a:ea typeface="Times New Roman" charset="0"/>
              <a:cs typeface="Times New Roman" panose="02020603050405020304" pitchFamily="18" charset="0"/>
            </a:endParaRPr>
          </a:p>
        </p:txBody>
      </p:sp>
      <p:sp>
        <p:nvSpPr>
          <p:cNvPr id="2" name="Rectangle 1"/>
          <p:cNvSpPr/>
          <p:nvPr/>
        </p:nvSpPr>
        <p:spPr>
          <a:xfrm>
            <a:off x="403478" y="17607233"/>
            <a:ext cx="14163626" cy="3170099"/>
          </a:xfrm>
          <a:prstGeom prst="rect">
            <a:avLst/>
          </a:prstGeom>
        </p:spPr>
        <p:txBody>
          <a:bodyPr wrap="square">
            <a:spAutoFit/>
          </a:bodyPr>
          <a:lstStyle/>
          <a:p>
            <a:pPr lvl="0" defTabSz="914400"/>
            <a:r>
              <a:rPr lang="en-US" sz="4000" dirty="0">
                <a:latin typeface="Times New Roman" panose="02020603050405020304" pitchFamily="18" charset="0"/>
                <a:ea typeface="Times New Roman" charset="0"/>
                <a:cs typeface="Times New Roman" panose="02020603050405020304" pitchFamily="18" charset="0"/>
              </a:rPr>
              <a:t>The present longitudinal study investigated:</a:t>
            </a:r>
          </a:p>
          <a:p>
            <a:pPr marL="742950" lvl="0" indent="-742950" defTabSz="914400">
              <a:buAutoNum type="arabicParenBoth"/>
            </a:pPr>
            <a:r>
              <a:rPr lang="en-US" altLang="zh-CN" sz="4000" dirty="0">
                <a:latin typeface="Times New Roman" panose="02020603050405020304" pitchFamily="18" charset="0"/>
                <a:ea typeface="Times New Roman" charset="0"/>
                <a:cs typeface="Times New Roman" panose="02020603050405020304" pitchFamily="18" charset="0"/>
              </a:rPr>
              <a:t>how</a:t>
            </a:r>
            <a:r>
              <a:rPr lang="zh-CN" altLang="en-US" sz="4000"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parental</a:t>
            </a:r>
            <a:r>
              <a:rPr lang="zh-CN" altLang="en-US" sz="4000" b="1"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harsh</a:t>
            </a:r>
            <a:r>
              <a:rPr lang="zh-CN" altLang="en-US" sz="4000" b="1"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discipline</a:t>
            </a:r>
            <a:r>
              <a:rPr lang="zh-CN" altLang="en-US" sz="4000" b="1" dirty="0">
                <a:latin typeface="Times New Roman" panose="02020603050405020304" pitchFamily="18" charset="0"/>
                <a:ea typeface="Times New Roman" charset="0"/>
                <a:cs typeface="Times New Roman" panose="02020603050405020304" pitchFamily="18" charset="0"/>
              </a:rPr>
              <a:t> </a:t>
            </a:r>
            <a:r>
              <a:rPr lang="en-US" altLang="zh-CN" sz="4000" dirty="0">
                <a:latin typeface="Times New Roman" panose="02020603050405020304" pitchFamily="18" charset="0"/>
                <a:ea typeface="Times New Roman" charset="0"/>
                <a:cs typeface="Times New Roman" panose="02020603050405020304" pitchFamily="18" charset="0"/>
              </a:rPr>
              <a:t>influences</a:t>
            </a:r>
            <a:r>
              <a:rPr lang="zh-CN" altLang="en-US" sz="4000"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child</a:t>
            </a:r>
            <a:r>
              <a:rPr lang="zh-CN" altLang="en-US" sz="4000" b="1"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EOE;</a:t>
            </a:r>
          </a:p>
          <a:p>
            <a:pPr marL="742950" lvl="0" indent="-742950" defTabSz="914400">
              <a:buAutoNum type="arabicParenBoth"/>
            </a:pPr>
            <a:r>
              <a:rPr lang="en-US" altLang="zh-CN" sz="4000" dirty="0">
                <a:latin typeface="Times New Roman" panose="02020603050405020304" pitchFamily="18" charset="0"/>
                <a:ea typeface="Times New Roman" charset="0"/>
                <a:cs typeface="Times New Roman" panose="02020603050405020304" pitchFamily="18" charset="0"/>
              </a:rPr>
              <a:t>how</a:t>
            </a:r>
            <a:r>
              <a:rPr lang="zh-CN" altLang="en-US" sz="4000"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parental</a:t>
            </a:r>
            <a:r>
              <a:rPr lang="zh-CN" altLang="en-US" sz="4000" b="1"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authoritarian</a:t>
            </a:r>
            <a:r>
              <a:rPr lang="zh-CN" altLang="en-US" sz="4000" b="1"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discipline</a:t>
            </a:r>
            <a:r>
              <a:rPr lang="zh-CN" altLang="en-US" sz="4000" b="1" dirty="0">
                <a:latin typeface="Times New Roman" panose="02020603050405020304" pitchFamily="18" charset="0"/>
                <a:ea typeface="Times New Roman" charset="0"/>
                <a:cs typeface="Times New Roman" panose="02020603050405020304" pitchFamily="18" charset="0"/>
              </a:rPr>
              <a:t> </a:t>
            </a:r>
            <a:r>
              <a:rPr lang="en-US" altLang="zh-CN" sz="4000" dirty="0">
                <a:latin typeface="Times New Roman" panose="02020603050405020304" pitchFamily="18" charset="0"/>
                <a:ea typeface="Times New Roman" charset="0"/>
                <a:cs typeface="Times New Roman" panose="02020603050405020304" pitchFamily="18" charset="0"/>
              </a:rPr>
              <a:t>influences</a:t>
            </a:r>
            <a:r>
              <a:rPr lang="zh-CN" altLang="en-US" sz="4000"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child</a:t>
            </a:r>
            <a:r>
              <a:rPr lang="zh-CN" altLang="en-US" sz="4000" b="1" dirty="0">
                <a:latin typeface="Times New Roman" panose="02020603050405020304" pitchFamily="18" charset="0"/>
                <a:ea typeface="Times New Roman" charset="0"/>
                <a:cs typeface="Times New Roman" panose="02020603050405020304" pitchFamily="18" charset="0"/>
              </a:rPr>
              <a:t> </a:t>
            </a:r>
            <a:r>
              <a:rPr lang="en-US" altLang="zh-CN" sz="4000" b="1" dirty="0">
                <a:latin typeface="Times New Roman" panose="02020603050405020304" pitchFamily="18" charset="0"/>
                <a:ea typeface="Times New Roman" charset="0"/>
                <a:cs typeface="Times New Roman" panose="02020603050405020304" pitchFamily="18" charset="0"/>
              </a:rPr>
              <a:t>EOE</a:t>
            </a:r>
            <a:r>
              <a:rPr lang="en-US" altLang="zh-CN" sz="4000" dirty="0">
                <a:latin typeface="Times New Roman" panose="02020603050405020304" pitchFamily="18" charset="0"/>
                <a:ea typeface="Times New Roman" charset="0"/>
                <a:cs typeface="Times New Roman" panose="02020603050405020304" pitchFamily="18" charset="0"/>
              </a:rPr>
              <a:t>;</a:t>
            </a:r>
          </a:p>
          <a:p>
            <a:pPr marL="742950" lvl="0" indent="-742950" defTabSz="914400">
              <a:buAutoNum type="arabicParenBoth"/>
            </a:pPr>
            <a:r>
              <a:rPr lang="en-US" altLang="zh-CN" sz="4000" dirty="0">
                <a:latin typeface="Times New Roman" panose="02020603050405020304" pitchFamily="18" charset="0"/>
                <a:ea typeface="Times New Roman" charset="0"/>
                <a:cs typeface="Times New Roman" panose="02020603050405020304" pitchFamily="18" charset="0"/>
              </a:rPr>
              <a:t>how</a:t>
            </a:r>
            <a:r>
              <a:rPr lang="zh-CN" altLang="en-US" sz="4000" dirty="0">
                <a:latin typeface="Times New Roman" panose="02020603050405020304" pitchFamily="18" charset="0"/>
                <a:ea typeface="Times New Roman" charset="0"/>
                <a:cs typeface="Times New Roman" panose="02020603050405020304" pitchFamily="18" charset="0"/>
              </a:rPr>
              <a:t> </a:t>
            </a:r>
            <a:r>
              <a:rPr lang="en-US" sz="4000" b="1" dirty="0">
                <a:latin typeface="Times New Roman" panose="02020603050405020304" pitchFamily="18" charset="0"/>
                <a:cs typeface="Times New Roman" panose="02020603050405020304" pitchFamily="18" charset="0"/>
              </a:rPr>
              <a:t>race moderates </a:t>
            </a:r>
            <a:r>
              <a:rPr lang="en-US" sz="4000" dirty="0">
                <a:latin typeface="Times New Roman" panose="02020603050405020304" pitchFamily="18" charset="0"/>
                <a:cs typeface="Times New Roman" panose="02020603050405020304" pitchFamily="18" charset="0"/>
              </a:rPr>
              <a:t>the influence of </a:t>
            </a:r>
            <a:r>
              <a:rPr lang="en-US" sz="4000" b="1" dirty="0">
                <a:latin typeface="Times New Roman" panose="02020603050405020304" pitchFamily="18" charset="0"/>
                <a:cs typeface="Times New Roman" panose="02020603050405020304" pitchFamily="18" charset="0"/>
              </a:rPr>
              <a:t>both paternal </a:t>
            </a:r>
            <a:r>
              <a:rPr lang="en-US" sz="4000" dirty="0">
                <a:latin typeface="Times New Roman" panose="02020603050405020304" pitchFamily="18" charset="0"/>
                <a:cs typeface="Times New Roman" panose="02020603050405020304" pitchFamily="18" charset="0"/>
              </a:rPr>
              <a:t>and </a:t>
            </a:r>
            <a:r>
              <a:rPr lang="en-US" sz="4000" b="1" dirty="0">
                <a:latin typeface="Times New Roman" panose="02020603050405020304" pitchFamily="18" charset="0"/>
                <a:cs typeface="Times New Roman" panose="02020603050405020304" pitchFamily="18" charset="0"/>
              </a:rPr>
              <a:t>maternal</a:t>
            </a:r>
            <a:r>
              <a:rPr lang="en-US" sz="4000" dirty="0">
                <a:latin typeface="Times New Roman" panose="02020603050405020304" pitchFamily="18" charset="0"/>
                <a:cs typeface="Times New Roman" panose="02020603050405020304" pitchFamily="18" charset="0"/>
              </a:rPr>
              <a:t> authoritarian and harsh discipline on child EOE </a:t>
            </a:r>
            <a:endParaRPr lang="en-US" sz="4000" dirty="0">
              <a:latin typeface="Times New Roman" panose="02020603050405020304" pitchFamily="18" charset="0"/>
              <a:ea typeface="Times New Roman" charset="0"/>
              <a:cs typeface="Times New Roman" panose="02020603050405020304" pitchFamily="18" charset="0"/>
            </a:endParaRPr>
          </a:p>
        </p:txBody>
      </p:sp>
      <p:sp>
        <p:nvSpPr>
          <p:cNvPr id="30" name="Rectangle 29"/>
          <p:cNvSpPr/>
          <p:nvPr/>
        </p:nvSpPr>
        <p:spPr>
          <a:xfrm>
            <a:off x="155519" y="21711819"/>
            <a:ext cx="14217516" cy="3170099"/>
          </a:xfrm>
          <a:prstGeom prst="rect">
            <a:avLst/>
          </a:prstGeom>
        </p:spPr>
        <p:txBody>
          <a:bodyPr wrap="square">
            <a:spAutoFit/>
          </a:bodyPr>
          <a:lstStyle/>
          <a:p>
            <a:pPr marL="571500" lvl="0" indent="-571500" defTabSz="914400">
              <a:buFont typeface="Arial" panose="020B0604020202020204" pitchFamily="34" charset="0"/>
              <a:buChar char="•"/>
            </a:pPr>
            <a:r>
              <a:rPr lang="en-US" sz="4000" dirty="0">
                <a:latin typeface="Times New Roman" panose="02020603050405020304" pitchFamily="18" charset="0"/>
                <a:ea typeface="Times New Roman" charset="0"/>
                <a:cs typeface="Times New Roman" panose="02020603050405020304" pitchFamily="18" charset="0"/>
              </a:rPr>
              <a:t>1</a:t>
            </a:r>
            <a:r>
              <a:rPr lang="en-US" altLang="zh-CN" sz="4000" dirty="0">
                <a:latin typeface="Times New Roman" panose="02020603050405020304" pitchFamily="18" charset="0"/>
                <a:ea typeface="Times New Roman" charset="0"/>
                <a:cs typeface="Times New Roman" panose="02020603050405020304" pitchFamily="18" charset="0"/>
              </a:rPr>
              <a:t>8</a:t>
            </a:r>
            <a:r>
              <a:rPr lang="en-US" sz="4000" dirty="0">
                <a:latin typeface="Times New Roman" panose="02020603050405020304" pitchFamily="18" charset="0"/>
                <a:ea typeface="Times New Roman" charset="0"/>
                <a:cs typeface="Times New Roman" panose="02020603050405020304" pitchFamily="18" charset="0"/>
              </a:rPr>
              <a:t>2 families (mothers, fathers, &amp; their 3-year-old child) completed baseline and follow-up visits 2 years later. Families identified as either Black (n = 50) or White (n = 132). </a:t>
            </a:r>
          </a:p>
          <a:p>
            <a:pPr marL="571500" lvl="0" indent="-571500" defTabSz="914400">
              <a:buFont typeface="Arial" panose="020B0604020202020204" pitchFamily="34" charset="0"/>
              <a:buChar char="•"/>
            </a:pPr>
            <a:r>
              <a:rPr lang="en-US" sz="4000" dirty="0">
                <a:latin typeface="Times New Roman" panose="02020603050405020304" pitchFamily="18" charset="0"/>
                <a:ea typeface="Times New Roman" charset="0"/>
                <a:cs typeface="Times New Roman" panose="02020603050405020304" pitchFamily="18" charset="0"/>
              </a:rPr>
              <a:t>Families were recruited </a:t>
            </a:r>
            <a:r>
              <a:rPr lang="en-US" sz="4000" dirty="0">
                <a:latin typeface="Times New Roman" panose="02020603050405020304" pitchFamily="18" charset="0"/>
                <a:cs typeface="Times New Roman" panose="02020603050405020304" pitchFamily="18" charset="0"/>
              </a:rPr>
              <a:t>through school districts, family-centered internet sites, and flyers in the northeastern US</a:t>
            </a:r>
            <a:endParaRPr lang="en-US" sz="4000" dirty="0">
              <a:latin typeface="Times New Roman" panose="02020603050405020304" pitchFamily="18" charset="0"/>
              <a:ea typeface="Times New Roman" charset="0"/>
              <a:cs typeface="Times New Roman" panose="02020603050405020304" pitchFamily="18" charset="0"/>
            </a:endParaRPr>
          </a:p>
        </p:txBody>
      </p:sp>
      <p:pic>
        <p:nvPicPr>
          <p:cNvPr id="46" name="Picture 45" descr="University of Rochester Logo">
            <a:extLst>
              <a:ext uri="{FF2B5EF4-FFF2-40B4-BE49-F238E27FC236}">
                <a16:creationId xmlns:a16="http://schemas.microsoft.com/office/drawing/2014/main" id="{DA3505DE-D34D-B944-B4DA-42CFAE94BAE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538" y="613475"/>
            <a:ext cx="3959833" cy="3807389"/>
          </a:xfrm>
          <a:prstGeom prst="rect">
            <a:avLst/>
          </a:prstGeom>
          <a:noFill/>
          <a:ln>
            <a:solidFill>
              <a:schemeClr val="accent1">
                <a:lumMod val="50000"/>
              </a:schemeClr>
            </a:solidFill>
          </a:ln>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E79DED55-4A51-BD49-A01E-67F21C3E722C}"/>
              </a:ext>
            </a:extLst>
          </p:cNvPr>
          <p:cNvSpPr/>
          <p:nvPr/>
        </p:nvSpPr>
        <p:spPr>
          <a:xfrm>
            <a:off x="403478" y="4711528"/>
            <a:ext cx="13961000" cy="101068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Times New Roman" panose="02020603050405020304" pitchFamily="18" charset="0"/>
                <a:cs typeface="Times New Roman" panose="02020603050405020304" pitchFamily="18" charset="0"/>
              </a:rPr>
              <a:t>Introduction </a:t>
            </a:r>
          </a:p>
        </p:txBody>
      </p:sp>
      <p:sp>
        <p:nvSpPr>
          <p:cNvPr id="87" name="TextBox 86">
            <a:extLst>
              <a:ext uri="{FF2B5EF4-FFF2-40B4-BE49-F238E27FC236}">
                <a16:creationId xmlns:a16="http://schemas.microsoft.com/office/drawing/2014/main" id="{2F9F2310-63E3-634E-84F2-DB00452B296B}"/>
              </a:ext>
            </a:extLst>
          </p:cNvPr>
          <p:cNvSpPr txBox="1"/>
          <p:nvPr/>
        </p:nvSpPr>
        <p:spPr>
          <a:xfrm>
            <a:off x="214148" y="5659729"/>
            <a:ext cx="14217516" cy="11172289"/>
          </a:xfrm>
          <a:prstGeom prst="rect">
            <a:avLst/>
          </a:prstGeom>
          <a:noFill/>
        </p:spPr>
        <p:txBody>
          <a:bodyPr wrap="square" rtlCol="0">
            <a:spAutoFit/>
          </a:bodyPr>
          <a:lstStyle/>
          <a:p>
            <a:pPr marL="571500" indent="-571500">
              <a:buFont typeface="Arial" panose="020B0604020202020204" pitchFamily="34" charset="0"/>
              <a:buChar char="•"/>
            </a:pPr>
            <a:r>
              <a:rPr lang="en-US" altLang="zh-CN" sz="4000" b="1" dirty="0">
                <a:latin typeface="Times New Roman" panose="02020603050405020304" pitchFamily="18" charset="0"/>
                <a:cs typeface="Times New Roman" panose="02020603050405020304" pitchFamily="18" charset="0"/>
              </a:rPr>
              <a:t>Ease</a:t>
            </a:r>
            <a:r>
              <a:rPr lang="zh-CN" altLang="en-US" sz="4000" b="1" dirty="0">
                <a:latin typeface="Times New Roman" panose="02020603050405020304" pitchFamily="18" charset="0"/>
                <a:cs typeface="Times New Roman" panose="02020603050405020304" pitchFamily="18" charset="0"/>
              </a:rPr>
              <a:t> </a:t>
            </a:r>
            <a:r>
              <a:rPr lang="en-US" altLang="zh-CN" sz="4000" b="1" dirty="0">
                <a:latin typeface="Times New Roman" panose="02020603050405020304" pitchFamily="18" charset="0"/>
                <a:cs typeface="Times New Roman" panose="02020603050405020304" pitchFamily="18" charset="0"/>
              </a:rPr>
              <a:t>of</a:t>
            </a:r>
            <a:r>
              <a:rPr lang="zh-CN" altLang="en-US" sz="4000" b="1" dirty="0">
                <a:latin typeface="Times New Roman" panose="02020603050405020304" pitchFamily="18" charset="0"/>
                <a:cs typeface="Times New Roman" panose="02020603050405020304" pitchFamily="18" charset="0"/>
              </a:rPr>
              <a:t> </a:t>
            </a:r>
            <a:r>
              <a:rPr lang="en-US" altLang="zh-CN" sz="4000" b="1" dirty="0">
                <a:latin typeface="Times New Roman" panose="02020603050405020304" pitchFamily="18" charset="0"/>
                <a:cs typeface="Times New Roman" panose="02020603050405020304" pitchFamily="18" charset="0"/>
              </a:rPr>
              <a:t>excitation</a:t>
            </a:r>
            <a:r>
              <a:rPr lang="zh-CN" altLang="en-US" sz="4000" b="1" dirty="0">
                <a:latin typeface="Times New Roman" panose="02020603050405020304" pitchFamily="18" charset="0"/>
                <a:cs typeface="Times New Roman" panose="02020603050405020304" pitchFamily="18" charset="0"/>
              </a:rPr>
              <a:t> </a:t>
            </a:r>
            <a:r>
              <a:rPr lang="en-US" altLang="zh-CN" sz="4000" b="1" dirty="0">
                <a:latin typeface="Times New Roman" panose="02020603050405020304" pitchFamily="18" charset="0"/>
                <a:cs typeface="Times New Roman" panose="02020603050405020304" pitchFamily="18" charset="0"/>
              </a:rPr>
              <a:t>(EOE)</a:t>
            </a:r>
            <a:r>
              <a:rPr lang="zh-CN" altLang="en-US" sz="4000" b="1"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is the tendency to become mentally overwhelmed by internal or external stimuli</a:t>
            </a:r>
            <a:r>
              <a:rPr lang="en-US" altLang="zh-CN" sz="4000" baseline="30000" dirty="0">
                <a:latin typeface="Times New Roman" panose="02020603050405020304" pitchFamily="18" charset="0"/>
                <a:cs typeface="Times New Roman" panose="02020603050405020304" pitchFamily="18" charset="0"/>
              </a:rPr>
              <a:t>1</a:t>
            </a:r>
            <a:endParaRPr lang="en-US" altLang="zh-CN" sz="4000" b="1" dirty="0">
              <a:latin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r>
              <a:rPr lang="en-US" altLang="zh-CN" sz="4000" dirty="0">
                <a:latin typeface="Times New Roman" panose="02020603050405020304" pitchFamily="18" charset="0"/>
                <a:cs typeface="Times New Roman" panose="02020603050405020304" pitchFamily="18" charset="0"/>
              </a:rPr>
              <a:t>EOE is</a:t>
            </a:r>
            <a:r>
              <a:rPr lang="zh-CN" altLang="en-US" sz="40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associated with neuroticism, negative emotionality, and psychological health complaints</a:t>
            </a:r>
            <a:r>
              <a:rPr lang="en-US" sz="4000" baseline="30000" dirty="0">
                <a:latin typeface="Times New Roman" panose="02020603050405020304" pitchFamily="18" charset="0"/>
                <a:cs typeface="Times New Roman" panose="02020603050405020304" pitchFamily="18" charset="0"/>
              </a:rPr>
              <a:t>2</a:t>
            </a:r>
            <a:r>
              <a:rPr lang="en-US" sz="4000" dirty="0">
                <a:latin typeface="Times New Roman" panose="02020603050405020304" pitchFamily="18" charset="0"/>
                <a:cs typeface="Times New Roman" panose="02020603050405020304" pitchFamily="18" charset="0"/>
              </a:rPr>
              <a:t> </a:t>
            </a:r>
          </a:p>
          <a:p>
            <a:pPr marL="571500" indent="-571500">
              <a:buFont typeface="Arial" panose="020B0604020202020204" pitchFamily="34" charset="0"/>
              <a:buChar char="•"/>
            </a:pPr>
            <a:r>
              <a:rPr lang="en-US" altLang="zh-CN" sz="4000" dirty="0">
                <a:latin typeface="Times New Roman" panose="02020603050405020304" pitchFamily="18" charset="0"/>
                <a:cs typeface="Times New Roman" panose="02020603050405020304" pitchFamily="18" charset="0"/>
              </a:rPr>
              <a:t>Parental</a:t>
            </a:r>
            <a:r>
              <a:rPr lang="zh-CN" altLang="en-US" sz="4000" dirty="0">
                <a:latin typeface="Times New Roman" panose="02020603050405020304" pitchFamily="18" charset="0"/>
                <a:cs typeface="Times New Roman" panose="02020603050405020304" pitchFamily="18" charset="0"/>
              </a:rPr>
              <a:t> </a:t>
            </a:r>
            <a:r>
              <a:rPr lang="en-US" sz="4000" b="1" dirty="0">
                <a:latin typeface="Times New Roman" panose="02020603050405020304" pitchFamily="18" charset="0"/>
                <a:cs typeface="Times New Roman" panose="02020603050405020304" pitchFamily="18" charset="0"/>
              </a:rPr>
              <a:t>authoritarian discipline</a:t>
            </a:r>
            <a:r>
              <a:rPr lang="en-US" sz="4000" dirty="0">
                <a:latin typeface="Times New Roman" panose="02020603050405020304" pitchFamily="18" charset="0"/>
                <a:cs typeface="Times New Roman" panose="02020603050405020304" pitchFamily="18" charset="0"/>
              </a:rPr>
              <a:t> predicts the development of child conduct problems </a:t>
            </a:r>
            <a:r>
              <a:rPr lang="en-US" altLang="zh-CN" sz="4000" dirty="0">
                <a:latin typeface="Times New Roman" panose="02020603050405020304" pitchFamily="18" charset="0"/>
                <a:cs typeface="Times New Roman" panose="02020603050405020304" pitchFamily="18" charset="0"/>
              </a:rPr>
              <a:t>and</a:t>
            </a:r>
            <a:r>
              <a:rPr lang="zh-CN" altLang="en-US" sz="40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higher levels of child anxiety</a:t>
            </a:r>
            <a:r>
              <a:rPr lang="en-US" sz="4000" baseline="30000" dirty="0">
                <a:latin typeface="Times New Roman" panose="02020603050405020304" pitchFamily="18" charset="0"/>
                <a:cs typeface="Times New Roman" panose="02020603050405020304" pitchFamily="18" charset="0"/>
              </a:rPr>
              <a:t>3</a:t>
            </a:r>
            <a:r>
              <a:rPr lang="zh-CN" altLang="en-US" sz="4000" dirty="0">
                <a:latin typeface="Times New Roman" panose="02020603050405020304" pitchFamily="18" charset="0"/>
                <a:cs typeface="Times New Roman" panose="02020603050405020304" pitchFamily="18" charset="0"/>
              </a:rPr>
              <a:t> </a:t>
            </a:r>
            <a:endParaRPr lang="en-US" altLang="zh-CN" sz="4000" dirty="0">
              <a:latin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r>
              <a:rPr lang="en-US" altLang="zh-CN" sz="4000" dirty="0">
                <a:latin typeface="Times New Roman" panose="02020603050405020304" pitchFamily="18" charset="0"/>
                <a:cs typeface="Times New Roman" panose="02020603050405020304" pitchFamily="18" charset="0"/>
              </a:rPr>
              <a:t>P</a:t>
            </a:r>
            <a:r>
              <a:rPr lang="en-US" sz="4000" dirty="0">
                <a:latin typeface="Times New Roman" panose="02020603050405020304" pitchFamily="18" charset="0"/>
                <a:cs typeface="Times New Roman" panose="02020603050405020304" pitchFamily="18" charset="0"/>
              </a:rPr>
              <a:t>arental </a:t>
            </a:r>
            <a:r>
              <a:rPr lang="en-US" sz="4000" b="1" dirty="0">
                <a:latin typeface="Times New Roman" panose="02020603050405020304" pitchFamily="18" charset="0"/>
                <a:cs typeface="Times New Roman" panose="02020603050405020304" pitchFamily="18" charset="0"/>
              </a:rPr>
              <a:t>harsh discipline</a:t>
            </a:r>
            <a:r>
              <a:rPr lang="en-US" sz="4000" dirty="0">
                <a:latin typeface="Times New Roman" panose="02020603050405020304" pitchFamily="18" charset="0"/>
                <a:cs typeface="Times New Roman" panose="02020603050405020304" pitchFamily="18" charset="0"/>
              </a:rPr>
              <a:t> is linked to aggressive child behaviors</a:t>
            </a:r>
            <a:r>
              <a:rPr lang="en-US" altLang="zh-CN" sz="4000" dirty="0">
                <a:latin typeface="Times New Roman" panose="02020603050405020304" pitchFamily="18" charset="0"/>
                <a:cs typeface="Times New Roman" panose="02020603050405020304" pitchFamily="18" charset="0"/>
              </a:rPr>
              <a:t>,</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poor</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school</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performance,</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and a range of internalizing symptoms</a:t>
            </a:r>
            <a:r>
              <a:rPr lang="en-US" altLang="zh-CN" sz="4000" baseline="30000" dirty="0">
                <a:latin typeface="Times New Roman" panose="02020603050405020304" pitchFamily="18" charset="0"/>
                <a:cs typeface="Times New Roman" panose="02020603050405020304" pitchFamily="18" charset="0"/>
              </a:rPr>
              <a:t>4</a:t>
            </a:r>
            <a:r>
              <a:rPr lang="zh-CN" altLang="en-US" sz="4000" dirty="0">
                <a:latin typeface="Times New Roman" panose="02020603050405020304" pitchFamily="18" charset="0"/>
                <a:cs typeface="Times New Roman" panose="02020603050405020304" pitchFamily="18" charset="0"/>
              </a:rPr>
              <a:t> </a:t>
            </a:r>
            <a:endParaRPr lang="en-US" altLang="zh-CN" sz="4000" dirty="0">
              <a:latin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r>
              <a:rPr lang="en-US" altLang="zh-CN" sz="4000" u="sng" dirty="0">
                <a:latin typeface="Times New Roman" panose="02020603050405020304" pitchFamily="18" charset="0"/>
                <a:cs typeface="Times New Roman" panose="02020603050405020304" pitchFamily="18" charset="0"/>
              </a:rPr>
              <a:t>The effects of harsh discipline on </a:t>
            </a:r>
            <a:r>
              <a:rPr lang="en-US" altLang="zh-CN" sz="4000" b="1" u="sng" dirty="0">
                <a:latin typeface="Times New Roman" panose="02020603050405020304" pitchFamily="18" charset="0"/>
                <a:cs typeface="Times New Roman" panose="02020603050405020304" pitchFamily="18" charset="0"/>
              </a:rPr>
              <a:t>children may depend on parent gender</a:t>
            </a:r>
            <a:r>
              <a:rPr lang="en-US" altLang="zh-CN" sz="4000" u="sng"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M</a:t>
            </a:r>
            <a:r>
              <a:rPr lang="en-US" sz="4000" dirty="0">
                <a:latin typeface="Times New Roman" panose="02020603050405020304" pitchFamily="18" charset="0"/>
                <a:cs typeface="Times New Roman" panose="02020603050405020304" pitchFamily="18" charset="0"/>
              </a:rPr>
              <a:t>aternal harsh discipline is associated with child rational aggression</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and</a:t>
            </a:r>
            <a:r>
              <a:rPr lang="zh-CN" altLang="en-US" sz="40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negative emotionality, but paternal harsh discipline has no significant effect on child aggression</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or</a:t>
            </a:r>
            <a:r>
              <a:rPr lang="zh-CN" altLang="en-US" sz="40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negative emotionality</a:t>
            </a:r>
            <a:r>
              <a:rPr lang="en-US" sz="4000" baseline="30000" dirty="0">
                <a:latin typeface="Times New Roman" panose="02020603050405020304" pitchFamily="18" charset="0"/>
                <a:cs typeface="Times New Roman" panose="02020603050405020304" pitchFamily="18" charset="0"/>
              </a:rPr>
              <a:t>5</a:t>
            </a:r>
            <a:r>
              <a:rPr lang="en-US" sz="4000" dirty="0">
                <a:latin typeface="Times New Roman" panose="02020603050405020304" pitchFamily="18" charset="0"/>
                <a:cs typeface="Times New Roman" panose="02020603050405020304" pitchFamily="18" charset="0"/>
              </a:rPr>
              <a:t> </a:t>
            </a:r>
          </a:p>
          <a:p>
            <a:pPr marL="571500" indent="-571500">
              <a:buFont typeface="Arial" panose="020B0604020202020204" pitchFamily="34" charset="0"/>
              <a:buChar char="•"/>
            </a:pPr>
            <a:r>
              <a:rPr lang="en-US" altLang="zh-CN" sz="4000" u="sng" dirty="0">
                <a:latin typeface="Times New Roman" panose="02020603050405020304" pitchFamily="18" charset="0"/>
                <a:cs typeface="Times New Roman" panose="02020603050405020304" pitchFamily="18" charset="0"/>
              </a:rPr>
              <a:t>The effects of harsh discipline on children </a:t>
            </a:r>
            <a:r>
              <a:rPr lang="en-US" altLang="zh-CN" sz="4000" b="1" u="sng" dirty="0">
                <a:latin typeface="Times New Roman" panose="02020603050405020304" pitchFamily="18" charset="0"/>
                <a:cs typeface="Times New Roman" panose="02020603050405020304" pitchFamily="18" charset="0"/>
              </a:rPr>
              <a:t>may depend on race and cultural expectations</a:t>
            </a:r>
            <a:r>
              <a:rPr lang="en-US" altLang="zh-CN" sz="4000" u="sng"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P</a:t>
            </a:r>
            <a:r>
              <a:rPr lang="en-US" sz="4000" dirty="0">
                <a:latin typeface="Times New Roman" panose="02020603050405020304" pitchFamily="18" charset="0"/>
                <a:cs typeface="Times New Roman" panose="02020603050405020304" pitchFamily="18" charset="0"/>
              </a:rPr>
              <a:t>aternal harsh discipline is related to poor behavioral and emotional adjustment among White children, while harsh discipline leads to better psychosocial adjustment and fewer suicidal behaviors among Black children</a:t>
            </a:r>
            <a:r>
              <a:rPr lang="en-US" altLang="zh-CN" sz="4000" baseline="30000" dirty="0">
                <a:latin typeface="Times New Roman" panose="02020603050405020304" pitchFamily="18" charset="0"/>
                <a:cs typeface="Times New Roman" panose="02020603050405020304" pitchFamily="18" charset="0"/>
              </a:rPr>
              <a:t>6</a:t>
            </a:r>
            <a:endParaRPr lang="en-US" altLang="zh-CN" sz="4000" dirty="0">
              <a:latin typeface="Times New Roman" panose="02020603050405020304" pitchFamily="18" charset="0"/>
              <a:cs typeface="Times New Roman" panose="02020603050405020304" pitchFamily="18" charset="0"/>
            </a:endParaRPr>
          </a:p>
        </p:txBody>
      </p:sp>
      <p:sp>
        <p:nvSpPr>
          <p:cNvPr id="88" name="Rectangle 87">
            <a:extLst>
              <a:ext uri="{FF2B5EF4-FFF2-40B4-BE49-F238E27FC236}">
                <a16:creationId xmlns:a16="http://schemas.microsoft.com/office/drawing/2014/main" id="{914EEFAE-2BB9-1E4E-9D8E-37D55CDC8197}"/>
              </a:ext>
            </a:extLst>
          </p:cNvPr>
          <p:cNvSpPr/>
          <p:nvPr/>
        </p:nvSpPr>
        <p:spPr>
          <a:xfrm>
            <a:off x="403478" y="16684936"/>
            <a:ext cx="13961000" cy="99726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Times New Roman" panose="02020603050405020304" pitchFamily="18" charset="0"/>
                <a:cs typeface="Times New Roman" panose="02020603050405020304" pitchFamily="18" charset="0"/>
              </a:rPr>
              <a:t>Objective  </a:t>
            </a:r>
          </a:p>
        </p:txBody>
      </p:sp>
      <p:sp>
        <p:nvSpPr>
          <p:cNvPr id="89" name="Rectangle 88">
            <a:extLst>
              <a:ext uri="{FF2B5EF4-FFF2-40B4-BE49-F238E27FC236}">
                <a16:creationId xmlns:a16="http://schemas.microsoft.com/office/drawing/2014/main" id="{80934594-E6C7-E641-B26D-59539BF6BF30}"/>
              </a:ext>
            </a:extLst>
          </p:cNvPr>
          <p:cNvSpPr/>
          <p:nvPr/>
        </p:nvSpPr>
        <p:spPr>
          <a:xfrm>
            <a:off x="403478" y="20799466"/>
            <a:ext cx="13961000" cy="966549"/>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Times New Roman" panose="02020603050405020304" pitchFamily="18" charset="0"/>
                <a:cs typeface="Times New Roman" panose="02020603050405020304" pitchFamily="18" charset="0"/>
              </a:rPr>
              <a:t>Participants </a:t>
            </a:r>
          </a:p>
        </p:txBody>
      </p:sp>
      <p:sp>
        <p:nvSpPr>
          <p:cNvPr id="90" name="Rectangle 89">
            <a:extLst>
              <a:ext uri="{FF2B5EF4-FFF2-40B4-BE49-F238E27FC236}">
                <a16:creationId xmlns:a16="http://schemas.microsoft.com/office/drawing/2014/main" id="{67D10B30-BD49-924F-9917-A8C8DA663A7C}"/>
              </a:ext>
            </a:extLst>
          </p:cNvPr>
          <p:cNvSpPr/>
          <p:nvPr/>
        </p:nvSpPr>
        <p:spPr>
          <a:xfrm>
            <a:off x="403478" y="24843593"/>
            <a:ext cx="13961000" cy="1175193"/>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Times New Roman" panose="02020603050405020304" pitchFamily="18" charset="0"/>
                <a:cs typeface="Times New Roman" panose="02020603050405020304" pitchFamily="18" charset="0"/>
              </a:rPr>
              <a:t>Measures   </a:t>
            </a:r>
          </a:p>
        </p:txBody>
      </p:sp>
      <p:grpSp>
        <p:nvGrpSpPr>
          <p:cNvPr id="116" name="Group 115">
            <a:extLst>
              <a:ext uri="{FF2B5EF4-FFF2-40B4-BE49-F238E27FC236}">
                <a16:creationId xmlns:a16="http://schemas.microsoft.com/office/drawing/2014/main" id="{51893E67-EAF8-934A-986C-E2BF82F504AA}"/>
              </a:ext>
            </a:extLst>
          </p:cNvPr>
          <p:cNvGrpSpPr/>
          <p:nvPr/>
        </p:nvGrpSpPr>
        <p:grpSpPr>
          <a:xfrm>
            <a:off x="15104128" y="6008365"/>
            <a:ext cx="13919881" cy="23112691"/>
            <a:chOff x="-59231" y="-5175823"/>
            <a:chExt cx="5552629" cy="10525409"/>
          </a:xfrm>
        </p:grpSpPr>
        <p:grpSp>
          <p:nvGrpSpPr>
            <p:cNvPr id="117" name="Group 116">
              <a:extLst>
                <a:ext uri="{FF2B5EF4-FFF2-40B4-BE49-F238E27FC236}">
                  <a16:creationId xmlns:a16="http://schemas.microsoft.com/office/drawing/2014/main" id="{ED1F2CB3-9836-DA4A-91AD-8A10DA2EB534}"/>
                </a:ext>
              </a:extLst>
            </p:cNvPr>
            <p:cNvGrpSpPr/>
            <p:nvPr/>
          </p:nvGrpSpPr>
          <p:grpSpPr>
            <a:xfrm>
              <a:off x="35729" y="-5175823"/>
              <a:ext cx="5457669" cy="1611439"/>
              <a:chOff x="58604" y="-10898638"/>
              <a:chExt cx="8951864" cy="3393178"/>
            </a:xfrm>
          </p:grpSpPr>
          <p:sp>
            <p:nvSpPr>
              <p:cNvPr id="138" name="Rounded Rectangle 137">
                <a:extLst>
                  <a:ext uri="{FF2B5EF4-FFF2-40B4-BE49-F238E27FC236}">
                    <a16:creationId xmlns:a16="http://schemas.microsoft.com/office/drawing/2014/main" id="{5B2C3931-9677-FC44-94A6-BE85C64866A1}"/>
                  </a:ext>
                </a:extLst>
              </p:cNvPr>
              <p:cNvSpPr/>
              <p:nvPr/>
            </p:nvSpPr>
            <p:spPr>
              <a:xfrm>
                <a:off x="58604" y="-9268043"/>
                <a:ext cx="2656114" cy="1762583"/>
              </a:xfrm>
              <a:prstGeom prst="roundRect">
                <a:avLst/>
              </a:prstGeom>
              <a:solidFill>
                <a:schemeClr val="accent5">
                  <a:lumMod val="60000"/>
                  <a:lumOff val="4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dirty="0">
                    <a:solidFill>
                      <a:srgbClr val="FFFFFF"/>
                    </a:solidFill>
                    <a:latin typeface="Times New Roman" panose="02020603050405020304" pitchFamily="18" charset="0"/>
                    <a:ea typeface="Times New Roman" panose="02020603050405020304" pitchFamily="18" charset="0"/>
                    <a:cs typeface="Times New Roman" panose="02020603050405020304" pitchFamily="18" charset="0"/>
                  </a:rPr>
                  <a:t>P</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aternal </a:t>
                </a:r>
                <a:r>
                  <a:rPr lang="en-US" sz="4000" b="1" dirty="0">
                    <a:solidFill>
                      <a:schemeClr val="accent4">
                        <a:lumMod val="60000"/>
                        <a:lumOff val="40000"/>
                      </a:schemeClr>
                    </a:solidFill>
                    <a:latin typeface="Times New Roman" panose="02020603050405020304" pitchFamily="18" charset="0"/>
                    <a:ea typeface="Times New Roman" panose="02020603050405020304" pitchFamily="18" charset="0"/>
                    <a:cs typeface="Times New Roman" panose="02020603050405020304" pitchFamily="18" charset="0"/>
                  </a:rPr>
                  <a:t>Authoritarian</a:t>
                </a:r>
                <a:r>
                  <a:rPr lang="en-US" sz="4000" b="1" kern="1200" dirty="0">
                    <a:solidFill>
                      <a:schemeClr val="accent4">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Discipline </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9" name="Rounded Rectangle 138">
                <a:extLst>
                  <a:ext uri="{FF2B5EF4-FFF2-40B4-BE49-F238E27FC236}">
                    <a16:creationId xmlns:a16="http://schemas.microsoft.com/office/drawing/2014/main" id="{528A411E-1C66-BA42-8C61-6579A3BE983B}"/>
                  </a:ext>
                </a:extLst>
              </p:cNvPr>
              <p:cNvSpPr/>
              <p:nvPr/>
            </p:nvSpPr>
            <p:spPr>
              <a:xfrm>
                <a:off x="6918857" y="-9275408"/>
                <a:ext cx="2091611" cy="1762582"/>
              </a:xfrm>
              <a:prstGeom prst="roundRect">
                <a:avLst/>
              </a:prstGeom>
              <a:solidFill>
                <a:schemeClr val="accent1">
                  <a:lumMod val="75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Child EOE</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40" name="Rounded Rectangle 139">
                <a:extLst>
                  <a:ext uri="{FF2B5EF4-FFF2-40B4-BE49-F238E27FC236}">
                    <a16:creationId xmlns:a16="http://schemas.microsoft.com/office/drawing/2014/main" id="{81B4D2AA-B7C5-3642-B82F-8DE01D4395F0}"/>
                  </a:ext>
                </a:extLst>
              </p:cNvPr>
              <p:cNvSpPr/>
              <p:nvPr/>
            </p:nvSpPr>
            <p:spPr>
              <a:xfrm>
                <a:off x="3258457" y="-10898638"/>
                <a:ext cx="2656114" cy="1117600"/>
              </a:xfrm>
              <a:prstGeom prst="roundRect">
                <a:avLst/>
              </a:prstGeom>
              <a:solidFill>
                <a:schemeClr val="accent4">
                  <a:lumMod val="60000"/>
                  <a:lumOff val="4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Race</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41" name="Right Arrow 140">
                <a:extLst>
                  <a:ext uri="{FF2B5EF4-FFF2-40B4-BE49-F238E27FC236}">
                    <a16:creationId xmlns:a16="http://schemas.microsoft.com/office/drawing/2014/main" id="{18EED0C4-1F15-9F4E-9CF2-3340415047F0}"/>
                  </a:ext>
                </a:extLst>
              </p:cNvPr>
              <p:cNvSpPr/>
              <p:nvPr/>
            </p:nvSpPr>
            <p:spPr>
              <a:xfrm>
                <a:off x="2748501" y="-8675530"/>
                <a:ext cx="4136571" cy="327515"/>
              </a:xfrm>
              <a:prstGeom prst="rightArrow">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000" b="1">
                  <a:latin typeface="Times New Roman" panose="02020603050405020304" pitchFamily="18" charset="0"/>
                  <a:cs typeface="Times New Roman" panose="02020603050405020304" pitchFamily="18" charset="0"/>
                </a:endParaRPr>
              </a:p>
            </p:txBody>
          </p:sp>
          <p:sp>
            <p:nvSpPr>
              <p:cNvPr id="142" name="Down Arrow 141">
                <a:extLst>
                  <a:ext uri="{FF2B5EF4-FFF2-40B4-BE49-F238E27FC236}">
                    <a16:creationId xmlns:a16="http://schemas.microsoft.com/office/drawing/2014/main" id="{C41F4AD3-19D2-CF45-9B98-886C0E56405B}"/>
                  </a:ext>
                </a:extLst>
              </p:cNvPr>
              <p:cNvSpPr/>
              <p:nvPr/>
            </p:nvSpPr>
            <p:spPr>
              <a:xfrm>
                <a:off x="4510897" y="-9748229"/>
                <a:ext cx="232225" cy="1084234"/>
              </a:xfrm>
              <a:prstGeom prst="downArrow">
                <a:avLst/>
              </a:prstGeom>
              <a:solidFill>
                <a:schemeClr val="tx1"/>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4000" b="1">
                  <a:latin typeface="Times New Roman" panose="02020603050405020304" pitchFamily="18" charset="0"/>
                  <a:cs typeface="Times New Roman" panose="02020603050405020304" pitchFamily="18" charset="0"/>
                </a:endParaRPr>
              </a:p>
            </p:txBody>
          </p:sp>
        </p:grpSp>
        <p:grpSp>
          <p:nvGrpSpPr>
            <p:cNvPr id="118" name="Group 117">
              <a:extLst>
                <a:ext uri="{FF2B5EF4-FFF2-40B4-BE49-F238E27FC236}">
                  <a16:creationId xmlns:a16="http://schemas.microsoft.com/office/drawing/2014/main" id="{066D9D28-62C5-7E41-8BBF-71E200CD6DEA}"/>
                </a:ext>
              </a:extLst>
            </p:cNvPr>
            <p:cNvGrpSpPr/>
            <p:nvPr/>
          </p:nvGrpSpPr>
          <p:grpSpPr>
            <a:xfrm>
              <a:off x="-59231" y="-1806603"/>
              <a:ext cx="5456061" cy="7156189"/>
              <a:chOff x="-113552" y="-3372853"/>
              <a:chExt cx="5456061" cy="7156189"/>
            </a:xfrm>
          </p:grpSpPr>
          <p:grpSp>
            <p:nvGrpSpPr>
              <p:cNvPr id="119" name="Group 118">
                <a:extLst>
                  <a:ext uri="{FF2B5EF4-FFF2-40B4-BE49-F238E27FC236}">
                    <a16:creationId xmlns:a16="http://schemas.microsoft.com/office/drawing/2014/main" id="{A4DB40AA-504A-9141-AB33-0AE46DFB000C}"/>
                  </a:ext>
                </a:extLst>
              </p:cNvPr>
              <p:cNvGrpSpPr/>
              <p:nvPr/>
            </p:nvGrpSpPr>
            <p:grpSpPr>
              <a:xfrm>
                <a:off x="-113552" y="-3372853"/>
                <a:ext cx="4270233" cy="1335688"/>
                <a:chOff x="-184435" y="-7105671"/>
                <a:chExt cx="6935883" cy="2813931"/>
              </a:xfrm>
            </p:grpSpPr>
            <p:sp>
              <p:nvSpPr>
                <p:cNvPr id="133" name="Rounded Rectangle 132">
                  <a:extLst>
                    <a:ext uri="{FF2B5EF4-FFF2-40B4-BE49-F238E27FC236}">
                      <a16:creationId xmlns:a16="http://schemas.microsoft.com/office/drawing/2014/main" id="{8B5EA2B9-713B-364C-A74C-088C834EA087}"/>
                    </a:ext>
                  </a:extLst>
                </p:cNvPr>
                <p:cNvSpPr/>
                <p:nvPr/>
              </p:nvSpPr>
              <p:spPr>
                <a:xfrm>
                  <a:off x="-184435" y="-6055203"/>
                  <a:ext cx="2656114" cy="1763463"/>
                </a:xfrm>
                <a:prstGeom prst="roundRect">
                  <a:avLst/>
                </a:prstGeom>
                <a:solidFill>
                  <a:srgbClr val="9F9F9F"/>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Paternal </a:t>
                  </a:r>
                  <a:r>
                    <a:rPr lang="en-US" sz="4000" b="1" kern="1200" dirty="0">
                      <a:solidFill>
                        <a:schemeClr val="accent4">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Harsh </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Discipline </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5" name="Rounded Rectangle 134">
                  <a:extLst>
                    <a:ext uri="{FF2B5EF4-FFF2-40B4-BE49-F238E27FC236}">
                      <a16:creationId xmlns:a16="http://schemas.microsoft.com/office/drawing/2014/main" id="{2D8153D5-C9F8-514B-B37E-FBA69379A608}"/>
                    </a:ext>
                  </a:extLst>
                </p:cNvPr>
                <p:cNvSpPr/>
                <p:nvPr/>
              </p:nvSpPr>
              <p:spPr>
                <a:xfrm>
                  <a:off x="3105166" y="-7105671"/>
                  <a:ext cx="2656114" cy="1117600"/>
                </a:xfrm>
                <a:prstGeom prst="roundRect">
                  <a:avLst/>
                </a:prstGeom>
                <a:solidFill>
                  <a:schemeClr val="accent4">
                    <a:lumMod val="60000"/>
                    <a:lumOff val="4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Race</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6" name="Right Arrow 135">
                  <a:extLst>
                    <a:ext uri="{FF2B5EF4-FFF2-40B4-BE49-F238E27FC236}">
                      <a16:creationId xmlns:a16="http://schemas.microsoft.com/office/drawing/2014/main" id="{C612462A-6637-E340-99FC-F43F41F07CF7}"/>
                    </a:ext>
                  </a:extLst>
                </p:cNvPr>
                <p:cNvSpPr/>
                <p:nvPr/>
              </p:nvSpPr>
              <p:spPr>
                <a:xfrm>
                  <a:off x="2478429" y="-5160437"/>
                  <a:ext cx="4273019" cy="283579"/>
                </a:xfrm>
                <a:prstGeom prst="rightArrow">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000" b="1">
                    <a:latin typeface="Times New Roman" panose="02020603050405020304" pitchFamily="18" charset="0"/>
                    <a:cs typeface="Times New Roman" panose="02020603050405020304" pitchFamily="18" charset="0"/>
                  </a:endParaRPr>
                </a:p>
              </p:txBody>
            </p:sp>
            <p:sp>
              <p:nvSpPr>
                <p:cNvPr id="137" name="Down Arrow 136">
                  <a:extLst>
                    <a:ext uri="{FF2B5EF4-FFF2-40B4-BE49-F238E27FC236}">
                      <a16:creationId xmlns:a16="http://schemas.microsoft.com/office/drawing/2014/main" id="{B7C199CB-0800-E24F-8FE3-0D9EADF19CE7}"/>
                    </a:ext>
                  </a:extLst>
                </p:cNvPr>
                <p:cNvSpPr/>
                <p:nvPr/>
              </p:nvSpPr>
              <p:spPr>
                <a:xfrm>
                  <a:off x="4301512" y="-5965650"/>
                  <a:ext cx="232227" cy="1008271"/>
                </a:xfrm>
                <a:prstGeom prst="downArrow">
                  <a:avLst/>
                </a:prstGeom>
                <a:solidFill>
                  <a:schemeClr val="tx1"/>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4000" b="1">
                    <a:latin typeface="Times New Roman" panose="02020603050405020304" pitchFamily="18" charset="0"/>
                    <a:cs typeface="Times New Roman" panose="02020603050405020304" pitchFamily="18" charset="0"/>
                  </a:endParaRPr>
                </a:p>
              </p:txBody>
            </p:sp>
          </p:grpSp>
          <p:grpSp>
            <p:nvGrpSpPr>
              <p:cNvPr id="120" name="Group 119">
                <a:extLst>
                  <a:ext uri="{FF2B5EF4-FFF2-40B4-BE49-F238E27FC236}">
                    <a16:creationId xmlns:a16="http://schemas.microsoft.com/office/drawing/2014/main" id="{AAF42884-962A-C04D-B926-E974F029C38A}"/>
                  </a:ext>
                </a:extLst>
              </p:cNvPr>
              <p:cNvGrpSpPr/>
              <p:nvPr/>
            </p:nvGrpSpPr>
            <p:grpSpPr>
              <a:xfrm>
                <a:off x="-52328" y="-267559"/>
                <a:ext cx="5374286" cy="1507513"/>
                <a:chOff x="-84984" y="-4054074"/>
                <a:chExt cx="8728194" cy="3175913"/>
              </a:xfrm>
            </p:grpSpPr>
            <p:sp>
              <p:nvSpPr>
                <p:cNvPr id="128" name="Rounded Rectangle 127">
                  <a:extLst>
                    <a:ext uri="{FF2B5EF4-FFF2-40B4-BE49-F238E27FC236}">
                      <a16:creationId xmlns:a16="http://schemas.microsoft.com/office/drawing/2014/main" id="{278AB86F-396F-DB4C-ADD5-3C666B9E55CE}"/>
                    </a:ext>
                  </a:extLst>
                </p:cNvPr>
                <p:cNvSpPr/>
                <p:nvPr/>
              </p:nvSpPr>
              <p:spPr>
                <a:xfrm>
                  <a:off x="-84984" y="-2716625"/>
                  <a:ext cx="2656114" cy="1838464"/>
                </a:xfrm>
                <a:prstGeom prst="roundRect">
                  <a:avLst/>
                </a:prstGeom>
                <a:solidFill>
                  <a:schemeClr val="accent5">
                    <a:lumMod val="5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Maternal </a:t>
                  </a:r>
                  <a:r>
                    <a:rPr lang="en-US" sz="4000" b="1" kern="1200" dirty="0">
                      <a:solidFill>
                        <a:schemeClr val="accent4">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Authoritarian </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Discipline </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29" name="Rounded Rectangle 128">
                  <a:extLst>
                    <a:ext uri="{FF2B5EF4-FFF2-40B4-BE49-F238E27FC236}">
                      <a16:creationId xmlns:a16="http://schemas.microsoft.com/office/drawing/2014/main" id="{CC2220E4-26CB-4445-8486-0DC9FBA36492}"/>
                    </a:ext>
                  </a:extLst>
                </p:cNvPr>
                <p:cNvSpPr/>
                <p:nvPr/>
              </p:nvSpPr>
              <p:spPr>
                <a:xfrm>
                  <a:off x="6728977" y="-3308645"/>
                  <a:ext cx="1914233" cy="1763460"/>
                </a:xfrm>
                <a:prstGeom prst="roundRect">
                  <a:avLst/>
                </a:prstGeom>
                <a:solidFill>
                  <a:schemeClr val="accent1">
                    <a:lumMod val="75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Child EOE</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0" name="Rounded Rectangle 129">
                  <a:extLst>
                    <a:ext uri="{FF2B5EF4-FFF2-40B4-BE49-F238E27FC236}">
                      <a16:creationId xmlns:a16="http://schemas.microsoft.com/office/drawing/2014/main" id="{3EF1182C-D40E-924D-97A0-5E85187842F6}"/>
                    </a:ext>
                  </a:extLst>
                </p:cNvPr>
                <p:cNvSpPr/>
                <p:nvPr/>
              </p:nvSpPr>
              <p:spPr>
                <a:xfrm>
                  <a:off x="3143825" y="-4054074"/>
                  <a:ext cx="2656114" cy="1117600"/>
                </a:xfrm>
                <a:prstGeom prst="roundRect">
                  <a:avLst/>
                </a:prstGeom>
                <a:solidFill>
                  <a:schemeClr val="accent4">
                    <a:lumMod val="60000"/>
                    <a:lumOff val="4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Race</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1" name="Right Arrow 130">
                  <a:extLst>
                    <a:ext uri="{FF2B5EF4-FFF2-40B4-BE49-F238E27FC236}">
                      <a16:creationId xmlns:a16="http://schemas.microsoft.com/office/drawing/2014/main" id="{BEC1AE1C-C627-454C-BA12-2D2A0AFC77B3}"/>
                    </a:ext>
                  </a:extLst>
                </p:cNvPr>
                <p:cNvSpPr/>
                <p:nvPr/>
              </p:nvSpPr>
              <p:spPr>
                <a:xfrm>
                  <a:off x="2614154" y="-1898080"/>
                  <a:ext cx="4136571" cy="327515"/>
                </a:xfrm>
                <a:prstGeom prst="rightArrow">
                  <a:avLst/>
                </a:prstGeom>
                <a:solidFill>
                  <a:schemeClr val="accent1">
                    <a:lumMod val="40000"/>
                    <a:lumOff val="60000"/>
                  </a:schemeClr>
                </a:solidFill>
                <a:ln cmpd="sng">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000" b="1">
                    <a:latin typeface="Times New Roman" panose="02020603050405020304" pitchFamily="18" charset="0"/>
                    <a:cs typeface="Times New Roman" panose="02020603050405020304" pitchFamily="18" charset="0"/>
                  </a:endParaRPr>
                </a:p>
              </p:txBody>
            </p:sp>
            <p:sp>
              <p:nvSpPr>
                <p:cNvPr id="132" name="Down Arrow 131">
                  <a:extLst>
                    <a:ext uri="{FF2B5EF4-FFF2-40B4-BE49-F238E27FC236}">
                      <a16:creationId xmlns:a16="http://schemas.microsoft.com/office/drawing/2014/main" id="{A0B7390A-638C-5B46-A3DE-E5668CBED71D}"/>
                    </a:ext>
                  </a:extLst>
                </p:cNvPr>
                <p:cNvSpPr/>
                <p:nvPr/>
              </p:nvSpPr>
              <p:spPr>
                <a:xfrm>
                  <a:off x="4375913" y="-2936478"/>
                  <a:ext cx="232231" cy="1105996"/>
                </a:xfrm>
                <a:prstGeom prst="downArrow">
                  <a:avLst/>
                </a:prstGeom>
                <a:solidFill>
                  <a:schemeClr val="bg2">
                    <a:lumMod val="9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4000" b="1">
                    <a:latin typeface="Times New Roman" panose="02020603050405020304" pitchFamily="18" charset="0"/>
                    <a:cs typeface="Times New Roman" panose="02020603050405020304" pitchFamily="18" charset="0"/>
                  </a:endParaRPr>
                </a:p>
              </p:txBody>
            </p:sp>
          </p:grpSp>
          <p:grpSp>
            <p:nvGrpSpPr>
              <p:cNvPr id="121" name="Group 120">
                <a:extLst>
                  <a:ext uri="{FF2B5EF4-FFF2-40B4-BE49-F238E27FC236}">
                    <a16:creationId xmlns:a16="http://schemas.microsoft.com/office/drawing/2014/main" id="{20A6D4CC-1050-7D4D-A31E-404760A60561}"/>
                  </a:ext>
                </a:extLst>
              </p:cNvPr>
              <p:cNvGrpSpPr/>
              <p:nvPr/>
            </p:nvGrpSpPr>
            <p:grpSpPr>
              <a:xfrm>
                <a:off x="-14136" y="2321103"/>
                <a:ext cx="5356645" cy="1462233"/>
                <a:chOff x="-22957" y="-2071312"/>
                <a:chExt cx="8699453" cy="3079852"/>
              </a:xfrm>
            </p:grpSpPr>
            <p:sp>
              <p:nvSpPr>
                <p:cNvPr id="123" name="Rounded Rectangle 122">
                  <a:extLst>
                    <a:ext uri="{FF2B5EF4-FFF2-40B4-BE49-F238E27FC236}">
                      <a16:creationId xmlns:a16="http://schemas.microsoft.com/office/drawing/2014/main" id="{62A8E4B2-6F5A-D64F-9D64-F1F9BBA7F3B0}"/>
                    </a:ext>
                  </a:extLst>
                </p:cNvPr>
                <p:cNvSpPr/>
                <p:nvPr/>
              </p:nvSpPr>
              <p:spPr>
                <a:xfrm>
                  <a:off x="-22957" y="-829517"/>
                  <a:ext cx="2656114" cy="1838057"/>
                </a:xfrm>
                <a:prstGeom prst="roundRect">
                  <a:avLst/>
                </a:prstGeom>
                <a:solidFill>
                  <a:schemeClr val="bg2">
                    <a:lumMod val="5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dirty="0">
                      <a:solidFill>
                        <a:srgbClr val="FFFFFF"/>
                      </a:solidFill>
                      <a:latin typeface="Times New Roman" panose="02020603050405020304" pitchFamily="18" charset="0"/>
                      <a:ea typeface="Times New Roman" panose="02020603050405020304" pitchFamily="18" charset="0"/>
                      <a:cs typeface="Times New Roman" panose="02020603050405020304" pitchFamily="18" charset="0"/>
                    </a:rPr>
                    <a:t>M</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aternal </a:t>
                  </a:r>
                  <a:r>
                    <a:rPr lang="en-US" sz="4000" b="1" dirty="0">
                      <a:solidFill>
                        <a:schemeClr val="accent4">
                          <a:lumMod val="60000"/>
                          <a:lumOff val="40000"/>
                        </a:schemeClr>
                      </a:solidFill>
                      <a:latin typeface="Times New Roman" panose="02020603050405020304" pitchFamily="18" charset="0"/>
                      <a:ea typeface="Times New Roman" panose="02020603050405020304" pitchFamily="18" charset="0"/>
                      <a:cs typeface="Times New Roman" panose="02020603050405020304" pitchFamily="18" charset="0"/>
                    </a:rPr>
                    <a:t>Harsh</a:t>
                  </a:r>
                  <a:r>
                    <a:rPr lang="en-US" sz="4000" b="1" kern="1200" dirty="0">
                      <a:solidFill>
                        <a:schemeClr val="accent4">
                          <a:lumMod val="60000"/>
                          <a:lumOff val="4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Discipline </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24" name="Rounded Rectangle 123">
                  <a:extLst>
                    <a:ext uri="{FF2B5EF4-FFF2-40B4-BE49-F238E27FC236}">
                      <a16:creationId xmlns:a16="http://schemas.microsoft.com/office/drawing/2014/main" id="{18C629E5-5A84-8546-82DA-B979B62D50A2}"/>
                    </a:ext>
                  </a:extLst>
                </p:cNvPr>
                <p:cNvSpPr/>
                <p:nvPr/>
              </p:nvSpPr>
              <p:spPr>
                <a:xfrm>
                  <a:off x="6762356" y="-833661"/>
                  <a:ext cx="1914140" cy="1763069"/>
                </a:xfrm>
                <a:prstGeom prst="roundRect">
                  <a:avLst/>
                </a:prstGeom>
                <a:solidFill>
                  <a:schemeClr val="accent1">
                    <a:lumMod val="75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Child EOE</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25" name="Rounded Rectangle 124">
                  <a:extLst>
                    <a:ext uri="{FF2B5EF4-FFF2-40B4-BE49-F238E27FC236}">
                      <a16:creationId xmlns:a16="http://schemas.microsoft.com/office/drawing/2014/main" id="{8943ACBA-593F-2944-8137-EA01344F18CB}"/>
                    </a:ext>
                  </a:extLst>
                </p:cNvPr>
                <p:cNvSpPr/>
                <p:nvPr/>
              </p:nvSpPr>
              <p:spPr>
                <a:xfrm>
                  <a:off x="3123200" y="-2071312"/>
                  <a:ext cx="2656114" cy="1117600"/>
                </a:xfrm>
                <a:prstGeom prst="roundRect">
                  <a:avLst/>
                </a:prstGeom>
                <a:solidFill>
                  <a:schemeClr val="accent4">
                    <a:lumMod val="60000"/>
                    <a:lumOff val="4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Race</a:t>
                  </a: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26" name="Right Arrow 125">
                  <a:extLst>
                    <a:ext uri="{FF2B5EF4-FFF2-40B4-BE49-F238E27FC236}">
                      <a16:creationId xmlns:a16="http://schemas.microsoft.com/office/drawing/2014/main" id="{D9721B79-57CE-BD4C-8471-207CFA8E008E}"/>
                    </a:ext>
                  </a:extLst>
                </p:cNvPr>
                <p:cNvSpPr/>
                <p:nvPr/>
              </p:nvSpPr>
              <p:spPr>
                <a:xfrm>
                  <a:off x="2673624" y="-80461"/>
                  <a:ext cx="4136571" cy="327515"/>
                </a:xfrm>
                <a:prstGeom prst="rightArrow">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4000" b="1">
                    <a:latin typeface="Times New Roman" panose="02020603050405020304" pitchFamily="18" charset="0"/>
                    <a:cs typeface="Times New Roman" panose="02020603050405020304" pitchFamily="18" charset="0"/>
                  </a:endParaRPr>
                </a:p>
              </p:txBody>
            </p:sp>
            <p:sp>
              <p:nvSpPr>
                <p:cNvPr id="127" name="Down Arrow 126">
                  <a:extLst>
                    <a:ext uri="{FF2B5EF4-FFF2-40B4-BE49-F238E27FC236}">
                      <a16:creationId xmlns:a16="http://schemas.microsoft.com/office/drawing/2014/main" id="{7DE52933-78B9-504E-8C8F-5D4C683F829A}"/>
                    </a:ext>
                  </a:extLst>
                </p:cNvPr>
                <p:cNvSpPr/>
                <p:nvPr/>
              </p:nvSpPr>
              <p:spPr>
                <a:xfrm>
                  <a:off x="4375868" y="-960395"/>
                  <a:ext cx="232227" cy="1008271"/>
                </a:xfrm>
                <a:prstGeom prst="downArrow">
                  <a:avLst/>
                </a:prstGeom>
                <a:solidFill>
                  <a:schemeClr val="bg2">
                    <a:lumMod val="90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4000" b="1">
                    <a:latin typeface="Times New Roman" panose="02020603050405020304" pitchFamily="18" charset="0"/>
                    <a:cs typeface="Times New Roman" panose="02020603050405020304" pitchFamily="18" charset="0"/>
                  </a:endParaRPr>
                </a:p>
              </p:txBody>
            </p:sp>
          </p:grpSp>
          <p:sp>
            <p:nvSpPr>
              <p:cNvPr id="122" name="Multiply 121">
                <a:extLst>
                  <a:ext uri="{FF2B5EF4-FFF2-40B4-BE49-F238E27FC236}">
                    <a16:creationId xmlns:a16="http://schemas.microsoft.com/office/drawing/2014/main" id="{CC24D1BF-8739-DB49-AD71-9E4D0CF79DA9}"/>
                  </a:ext>
                </a:extLst>
              </p:cNvPr>
              <p:cNvSpPr/>
              <p:nvPr/>
            </p:nvSpPr>
            <p:spPr>
              <a:xfrm>
                <a:off x="2489149" y="2845486"/>
                <a:ext cx="590461" cy="639602"/>
              </a:xfrm>
              <a:prstGeom prst="mathMultiply">
                <a:avLst/>
              </a:prstGeom>
              <a:solidFill>
                <a:srgbClr val="FF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4000" b="1">
                  <a:latin typeface="Times New Roman" panose="02020603050405020304" pitchFamily="18" charset="0"/>
                  <a:cs typeface="Times New Roman" panose="02020603050405020304" pitchFamily="18" charset="0"/>
                </a:endParaRPr>
              </a:p>
            </p:txBody>
          </p:sp>
        </p:grpSp>
      </p:grpSp>
      <p:sp>
        <p:nvSpPr>
          <p:cNvPr id="175" name="Rectangle 174">
            <a:extLst>
              <a:ext uri="{FF2B5EF4-FFF2-40B4-BE49-F238E27FC236}">
                <a16:creationId xmlns:a16="http://schemas.microsoft.com/office/drawing/2014/main" id="{F8C37F93-717A-4545-B4CC-B5DDB54F1959}"/>
              </a:ext>
            </a:extLst>
          </p:cNvPr>
          <p:cNvSpPr/>
          <p:nvPr/>
        </p:nvSpPr>
        <p:spPr>
          <a:xfrm>
            <a:off x="15066605" y="4711528"/>
            <a:ext cx="14106270" cy="1010685"/>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latin typeface="Times New Roman" panose="02020603050405020304" pitchFamily="18" charset="0"/>
                <a:cs typeface="Times New Roman" panose="02020603050405020304" pitchFamily="18" charset="0"/>
              </a:rPr>
              <a:t>Moderation Analyses</a:t>
            </a:r>
            <a:r>
              <a:rPr lang="zh-CN" altLang="en-US" sz="4800" b="1" dirty="0">
                <a:latin typeface="Times New Roman" panose="02020603050405020304" pitchFamily="18" charset="0"/>
                <a:cs typeface="Times New Roman" panose="02020603050405020304" pitchFamily="18" charset="0"/>
              </a:rPr>
              <a:t> </a:t>
            </a:r>
            <a:r>
              <a:rPr lang="en-US" altLang="zh-CN" sz="4800" b="1" dirty="0">
                <a:latin typeface="Times New Roman" panose="02020603050405020304" pitchFamily="18" charset="0"/>
                <a:cs typeface="Times New Roman" panose="02020603050405020304" pitchFamily="18" charset="0"/>
              </a:rPr>
              <a:t>Results</a:t>
            </a:r>
            <a:r>
              <a:rPr lang="zh-CN" altLang="en-US" sz="4800" b="1" dirty="0">
                <a:latin typeface="Times New Roman" panose="02020603050405020304" pitchFamily="18" charset="0"/>
                <a:cs typeface="Times New Roman" panose="02020603050405020304" pitchFamily="18" charset="0"/>
              </a:rPr>
              <a:t> </a:t>
            </a:r>
            <a:endParaRPr lang="en-US" sz="4800" b="1" dirty="0">
              <a:latin typeface="Times New Roman" panose="02020603050405020304" pitchFamily="18" charset="0"/>
              <a:cs typeface="Times New Roman" panose="02020603050405020304" pitchFamily="18" charset="0"/>
            </a:endParaRPr>
          </a:p>
        </p:txBody>
      </p:sp>
      <p:sp>
        <p:nvSpPr>
          <p:cNvPr id="176" name="Rectangle 175">
            <a:extLst>
              <a:ext uri="{FF2B5EF4-FFF2-40B4-BE49-F238E27FC236}">
                <a16:creationId xmlns:a16="http://schemas.microsoft.com/office/drawing/2014/main" id="{F3AE74F0-3115-9F42-A879-F61F569634B3}"/>
              </a:ext>
            </a:extLst>
          </p:cNvPr>
          <p:cNvSpPr/>
          <p:nvPr/>
        </p:nvSpPr>
        <p:spPr>
          <a:xfrm>
            <a:off x="29736500" y="18776226"/>
            <a:ext cx="13876759" cy="1175193"/>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latin typeface="Times New Roman" panose="02020603050405020304" pitchFamily="18" charset="0"/>
                <a:cs typeface="Times New Roman" panose="02020603050405020304" pitchFamily="18" charset="0"/>
              </a:rPr>
              <a:t>Discussion</a:t>
            </a:r>
            <a:r>
              <a:rPr lang="zh-CN" altLang="en-US" sz="4800" b="1" dirty="0">
                <a:latin typeface="Times New Roman" panose="02020603050405020304" pitchFamily="18" charset="0"/>
                <a:cs typeface="Times New Roman" panose="02020603050405020304" pitchFamily="18" charset="0"/>
              </a:rPr>
              <a:t> </a:t>
            </a:r>
            <a:endParaRPr lang="en-US" sz="48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4313E5D-8664-CE41-9A85-DA7DEC25CBD9}"/>
              </a:ext>
            </a:extLst>
          </p:cNvPr>
          <p:cNvSpPr txBox="1"/>
          <p:nvPr/>
        </p:nvSpPr>
        <p:spPr>
          <a:xfrm>
            <a:off x="14834143" y="31585613"/>
            <a:ext cx="14667096" cy="1089660"/>
          </a:xfrm>
          <a:prstGeom prst="roundRect">
            <a:avLst/>
          </a:prstGeom>
          <a:solidFill>
            <a:schemeClr val="accent1">
              <a:lumMod val="40000"/>
              <a:lumOff val="60000"/>
            </a:schemeClr>
          </a:solidFill>
        </p:spPr>
        <p:txBody>
          <a:bodyPr wrap="square" tIns="0" bIns="0" rtlCol="0" anchor="ctr" anchorCtr="0">
            <a:spAutoFit/>
          </a:bodyPr>
          <a:lstStyle/>
          <a:p>
            <a:pPr algn="ctr"/>
            <a:endParaRPr lang="en-US" altLang="zh-CN" sz="1200" dirty="0">
              <a:latin typeface="Times New Roman" panose="02020603050405020304" pitchFamily="18" charset="0"/>
              <a:cs typeface="Times New Roman" panose="02020603050405020304" pitchFamily="18" charset="0"/>
            </a:endParaRPr>
          </a:p>
          <a:p>
            <a:pPr algn="ctr"/>
            <a:r>
              <a:rPr lang="en-US" altLang="zh-CN" sz="4000" dirty="0">
                <a:latin typeface="Times New Roman" panose="02020603050405020304" pitchFamily="18" charset="0"/>
                <a:cs typeface="Times New Roman" panose="02020603050405020304" pitchFamily="18" charset="0"/>
              </a:rPr>
              <a:t>Please</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contact</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hlinkClick r:id="rId3"/>
              </a:rPr>
              <a:t>ydu30@u.Rochester.edu</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for</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any</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questions.</a:t>
            </a:r>
          </a:p>
          <a:p>
            <a:pPr algn="ctr"/>
            <a:r>
              <a:rPr lang="en-US" altLang="zh-CN" sz="1200" dirty="0">
                <a:latin typeface="Times New Roman" panose="02020603050405020304" pitchFamily="18" charset="0"/>
                <a:cs typeface="Times New Roman" panose="02020603050405020304" pitchFamily="18" charset="0"/>
              </a:rPr>
              <a:t> </a:t>
            </a:r>
            <a:endParaRPr lang="en-US" altLang="zh-CN" sz="36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21B21BC8-B755-EB4C-AB62-CD7252C53DCA}"/>
              </a:ext>
            </a:extLst>
          </p:cNvPr>
          <p:cNvSpPr txBox="1"/>
          <p:nvPr/>
        </p:nvSpPr>
        <p:spPr>
          <a:xfrm>
            <a:off x="29664420" y="19922017"/>
            <a:ext cx="14299311" cy="8710077"/>
          </a:xfrm>
          <a:prstGeom prst="rect">
            <a:avLst/>
          </a:prstGeom>
          <a:noFill/>
        </p:spPr>
        <p:txBody>
          <a:bodyPr wrap="square" rtlCol="0">
            <a:spAutoFit/>
          </a:bodyPr>
          <a:lstStyle/>
          <a:p>
            <a:pPr marL="571500" indent="-571500">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Findings suggest that child race moderates the effects of </a:t>
            </a:r>
            <a:r>
              <a:rPr lang="en-US" sz="4000" i="1" dirty="0">
                <a:latin typeface="Times New Roman" panose="02020603050405020304" pitchFamily="18" charset="0"/>
                <a:cs typeface="Times New Roman" panose="02020603050405020304" pitchFamily="18" charset="0"/>
              </a:rPr>
              <a:t>paternal </a:t>
            </a:r>
            <a:r>
              <a:rPr lang="en-US" sz="4000" dirty="0">
                <a:latin typeface="Times New Roman" panose="02020603050405020304" pitchFamily="18" charset="0"/>
                <a:cs typeface="Times New Roman" panose="02020603050405020304" pitchFamily="18" charset="0"/>
              </a:rPr>
              <a:t>but </a:t>
            </a:r>
            <a:r>
              <a:rPr lang="en-US" sz="4000" i="1" dirty="0">
                <a:latin typeface="Times New Roman" panose="02020603050405020304" pitchFamily="18" charset="0"/>
                <a:cs typeface="Times New Roman" panose="02020603050405020304" pitchFamily="18" charset="0"/>
              </a:rPr>
              <a:t>not maternal </a:t>
            </a:r>
            <a:r>
              <a:rPr lang="en-US" sz="4000" dirty="0">
                <a:latin typeface="Times New Roman" panose="02020603050405020304" pitchFamily="18" charset="0"/>
                <a:cs typeface="Times New Roman" panose="02020603050405020304" pitchFamily="18" charset="0"/>
              </a:rPr>
              <a:t>harsh and authoritarian discipline on child EOE. </a:t>
            </a:r>
          </a:p>
          <a:p>
            <a:pPr marL="571500" indent="-571500">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The overall pattern of findings suggest that paternal harsh and authoritarian discipline may be somewhat protective in Black families, but detrimental in White families. </a:t>
            </a:r>
          </a:p>
          <a:p>
            <a:pPr marL="571500" indent="-571500">
              <a:buFont typeface="Arial" panose="020B0604020202020204" pitchFamily="34" charset="0"/>
              <a:buChar char="•"/>
            </a:pPr>
            <a:r>
              <a:rPr lang="en-US" sz="4000" dirty="0">
                <a:latin typeface="Times New Roman" panose="02020603050405020304" pitchFamily="18" charset="0"/>
                <a:ea typeface="Times New Roman" charset="0"/>
                <a:cs typeface="Times New Roman" panose="02020603050405020304" pitchFamily="18" charset="0"/>
              </a:rPr>
              <a:t>The present study has several strengths</a:t>
            </a:r>
            <a:r>
              <a:rPr lang="en-US" altLang="zh-CN" sz="4000" dirty="0">
                <a:latin typeface="Times New Roman" panose="02020603050405020304" pitchFamily="18" charset="0"/>
                <a:ea typeface="Times New Roman" charset="0"/>
                <a:cs typeface="Times New Roman" panose="02020603050405020304" pitchFamily="18" charset="0"/>
              </a:rPr>
              <a:t>:</a:t>
            </a:r>
            <a:r>
              <a:rPr lang="zh-CN" altLang="en-US" sz="4000" dirty="0">
                <a:latin typeface="Times New Roman" panose="02020603050405020304" pitchFamily="18" charset="0"/>
                <a:ea typeface="Times New Roman" charset="0"/>
                <a:cs typeface="Times New Roman" panose="02020603050405020304" pitchFamily="18" charset="0"/>
              </a:rPr>
              <a:t> </a:t>
            </a:r>
            <a:endParaRPr lang="en-US" sz="4000" dirty="0">
              <a:latin typeface="Times New Roman" panose="02020603050405020304" pitchFamily="18" charset="0"/>
              <a:cs typeface="Times New Roman" panose="02020603050405020304" pitchFamily="18" charset="0"/>
            </a:endParaRPr>
          </a:p>
          <a:p>
            <a:pPr marL="1220788" indent="-635000">
              <a:buFont typeface="Arial" panose="020B0604020202020204" pitchFamily="34" charset="0"/>
              <a:buChar char="•"/>
            </a:pPr>
            <a:r>
              <a:rPr lang="en-US" altLang="zh-CN" sz="4000" dirty="0">
                <a:latin typeface="Times New Roman" panose="02020603050405020304" pitchFamily="18" charset="0"/>
                <a:cs typeface="Times New Roman" panose="02020603050405020304" pitchFamily="18" charset="0"/>
              </a:rPr>
              <a:t>The inclusion of both</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mothers</a:t>
            </a:r>
            <a:r>
              <a:rPr lang="zh-CN" altLang="en-US" sz="4000" dirty="0">
                <a:latin typeface="Times New Roman" panose="02020603050405020304" pitchFamily="18" charset="0"/>
                <a:cs typeface="Times New Roman" panose="02020603050405020304" pitchFamily="18" charset="0"/>
              </a:rPr>
              <a:t> </a:t>
            </a:r>
            <a:r>
              <a:rPr lang="en-US" altLang="zh-CN" sz="4000" dirty="0">
                <a:latin typeface="Times New Roman" panose="02020603050405020304" pitchFamily="18" charset="0"/>
                <a:cs typeface="Times New Roman" panose="02020603050405020304" pitchFamily="18" charset="0"/>
              </a:rPr>
              <a:t>and</a:t>
            </a:r>
            <a:r>
              <a:rPr lang="zh-CN" altLang="en-US" sz="40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fathers </a:t>
            </a:r>
          </a:p>
          <a:p>
            <a:pPr marL="1220788" indent="-635000">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A longitudinal, multimethod &amp; multi-informant design, including observational measurement of parenting</a:t>
            </a:r>
          </a:p>
          <a:p>
            <a:pPr marL="1220788" indent="-635000">
              <a:buFont typeface="Arial" panose="020B0604020202020204" pitchFamily="34" charset="0"/>
              <a:buChar char="•"/>
            </a:pPr>
            <a:r>
              <a:rPr lang="en-US" sz="4000" dirty="0">
                <a:latin typeface="Times New Roman" panose="02020603050405020304" pitchFamily="18" charset="0"/>
                <a:cs typeface="Times New Roman" panose="02020603050405020304" pitchFamily="18" charset="0"/>
              </a:rPr>
              <a:t>Focus on a novel, culturally-informative research question </a:t>
            </a:r>
          </a:p>
          <a:p>
            <a:pPr marL="571500" indent="-571500">
              <a:buFont typeface="Arial" panose="020B0604020202020204" pitchFamily="34" charset="0"/>
              <a:buChar char="•"/>
            </a:pPr>
            <a:r>
              <a:rPr lang="en-US" altLang="zh-CN" sz="4000" dirty="0">
                <a:latin typeface="Times New Roman" panose="02020603050405020304" pitchFamily="18" charset="0"/>
                <a:cs typeface="Times New Roman" panose="02020603050405020304" pitchFamily="18" charset="0"/>
              </a:rPr>
              <a:t>However,</a:t>
            </a:r>
            <a:r>
              <a:rPr lang="zh-CN" altLang="en-US" sz="400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this study only examined race but not cultural mechanisms that may explain the moderation and promote the development of specific and culturally informed theories of parenting. This is an important future research direction. </a:t>
            </a:r>
          </a:p>
        </p:txBody>
      </p:sp>
      <p:sp>
        <p:nvSpPr>
          <p:cNvPr id="5" name="TextBox 4">
            <a:extLst>
              <a:ext uri="{FF2B5EF4-FFF2-40B4-BE49-F238E27FC236}">
                <a16:creationId xmlns:a16="http://schemas.microsoft.com/office/drawing/2014/main" id="{8D2EE421-18BF-3D4A-AB5D-D4C999A3EF45}"/>
              </a:ext>
            </a:extLst>
          </p:cNvPr>
          <p:cNvSpPr txBox="1"/>
          <p:nvPr/>
        </p:nvSpPr>
        <p:spPr>
          <a:xfrm>
            <a:off x="29651066" y="29859095"/>
            <a:ext cx="14047629" cy="3385542"/>
          </a:xfrm>
          <a:prstGeom prst="rect">
            <a:avLst/>
          </a:prstGeom>
          <a:noFill/>
        </p:spPr>
        <p:txBody>
          <a:bodyPr wrap="square" rtlCol="0">
            <a:spAutoFit/>
          </a:bodyPr>
          <a:lstStyle/>
          <a:p>
            <a:r>
              <a:rPr lang="en-US" sz="1400" baseline="30000" dirty="0">
                <a:solidFill>
                  <a:schemeClr val="accent1">
                    <a:lumMod val="75000"/>
                  </a:schemeClr>
                </a:solidFill>
              </a:rPr>
              <a:t>1</a:t>
            </a:r>
            <a:r>
              <a:rPr lang="en-US" sz="1400" dirty="0">
                <a:solidFill>
                  <a:schemeClr val="accent1">
                    <a:lumMod val="75000"/>
                  </a:schemeClr>
                </a:solidFill>
              </a:rPr>
              <a:t>Smolewska, K.A., McCabe, S.B., &amp; Woody, E.Z. (2006). A psychometric evaluation of the Highly Sensitive Person Scale: The components of sensory-processing sensitivity and their relation to the BIS/BAS and “Big Five.” </a:t>
            </a:r>
            <a:r>
              <a:rPr lang="en-US" sz="1400" i="1" dirty="0">
                <a:solidFill>
                  <a:schemeClr val="accent1">
                    <a:lumMod val="75000"/>
                  </a:schemeClr>
                </a:solidFill>
              </a:rPr>
              <a:t>Personality and Individual Differences, 40</a:t>
            </a:r>
            <a:r>
              <a:rPr lang="en-US" sz="1400" dirty="0">
                <a:solidFill>
                  <a:schemeClr val="accent1">
                    <a:lumMod val="75000"/>
                  </a:schemeClr>
                </a:solidFill>
              </a:rPr>
              <a:t>(6), 1269-1279. </a:t>
            </a:r>
            <a:r>
              <a:rPr lang="en-US" sz="1400" b="0" i="0" u="none" strike="noStrike" dirty="0">
                <a:solidFill>
                  <a:srgbClr val="0C7DBB"/>
                </a:solidFill>
                <a:effectLst/>
                <a:hlinkClick r:id="rId4" tooltip="Persistent link using digital object identifier"/>
              </a:rPr>
              <a:t>https://doi.org/10.1016/j.paid.2005.09.022</a:t>
            </a:r>
            <a:endParaRPr lang="en-US" sz="1400" dirty="0">
              <a:solidFill>
                <a:schemeClr val="accent1">
                  <a:lumMod val="75000"/>
                </a:schemeClr>
              </a:solidFill>
            </a:endParaRPr>
          </a:p>
          <a:p>
            <a:r>
              <a:rPr lang="en-US" sz="1400" baseline="30000" dirty="0">
                <a:solidFill>
                  <a:schemeClr val="accent1">
                    <a:lumMod val="75000"/>
                  </a:schemeClr>
                </a:solidFill>
              </a:rPr>
              <a:t>2</a:t>
            </a:r>
            <a:r>
              <a:rPr lang="en-US" sz="1400" dirty="0">
                <a:solidFill>
                  <a:schemeClr val="accent1">
                    <a:lumMod val="75000"/>
                  </a:schemeClr>
                </a:solidFill>
              </a:rPr>
              <a:t>Grimen, H. L., &amp; </a:t>
            </a:r>
            <a:r>
              <a:rPr lang="en-US" sz="1400" dirty="0" err="1">
                <a:solidFill>
                  <a:schemeClr val="accent1">
                    <a:lumMod val="75000"/>
                  </a:schemeClr>
                </a:solidFill>
              </a:rPr>
              <a:t>Diseth</a:t>
            </a:r>
            <a:r>
              <a:rPr lang="en-US" sz="1400" dirty="0">
                <a:solidFill>
                  <a:schemeClr val="accent1">
                    <a:lumMod val="75000"/>
                  </a:schemeClr>
                </a:solidFill>
              </a:rPr>
              <a:t>, </a:t>
            </a:r>
            <a:r>
              <a:rPr lang="en-US" sz="1400" dirty="0" err="1">
                <a:solidFill>
                  <a:schemeClr val="accent1">
                    <a:lumMod val="75000"/>
                  </a:schemeClr>
                </a:solidFill>
              </a:rPr>
              <a:t>Å</a:t>
            </a:r>
            <a:r>
              <a:rPr lang="en-US" sz="1400" dirty="0">
                <a:solidFill>
                  <a:schemeClr val="accent1">
                    <a:lumMod val="75000"/>
                  </a:schemeClr>
                </a:solidFill>
              </a:rPr>
              <a:t>. (2016). Sensory processing sensitivity: Factors of the highly sensitive person scale and their relationships to personality and subjective health complaints. </a:t>
            </a:r>
            <a:r>
              <a:rPr lang="en-US" sz="1400" i="1" dirty="0">
                <a:solidFill>
                  <a:schemeClr val="accent1">
                    <a:lumMod val="75000"/>
                  </a:schemeClr>
                </a:solidFill>
              </a:rPr>
              <a:t>Comprehensive Psychology</a:t>
            </a:r>
            <a:r>
              <a:rPr lang="en-US" sz="1400" dirty="0">
                <a:solidFill>
                  <a:schemeClr val="accent1">
                    <a:lumMod val="75000"/>
                  </a:schemeClr>
                </a:solidFill>
              </a:rPr>
              <a:t>, </a:t>
            </a:r>
            <a:r>
              <a:rPr lang="en-US" sz="1400" i="1" dirty="0">
                <a:solidFill>
                  <a:schemeClr val="accent1">
                    <a:lumMod val="75000"/>
                  </a:schemeClr>
                </a:solidFill>
              </a:rPr>
              <a:t>5</a:t>
            </a:r>
            <a:r>
              <a:rPr lang="en-US" sz="1400" dirty="0">
                <a:solidFill>
                  <a:schemeClr val="accent1">
                    <a:lumMod val="75000"/>
                  </a:schemeClr>
                </a:solidFill>
              </a:rPr>
              <a:t>, 1–10. https://</a:t>
            </a:r>
            <a:r>
              <a:rPr lang="en-US" sz="1400" dirty="0" err="1">
                <a:solidFill>
                  <a:schemeClr val="accent1">
                    <a:lumMod val="75000"/>
                  </a:schemeClr>
                </a:solidFill>
              </a:rPr>
              <a:t>doi.org</a:t>
            </a:r>
            <a:r>
              <a:rPr lang="en-US" sz="1400" dirty="0">
                <a:solidFill>
                  <a:schemeClr val="accent1">
                    <a:lumMod val="75000"/>
                  </a:schemeClr>
                </a:solidFill>
              </a:rPr>
              <a:t>/10.1177/2165222816660077 </a:t>
            </a:r>
          </a:p>
          <a:p>
            <a:r>
              <a:rPr lang="en-US" sz="1400" baseline="30000" dirty="0">
                <a:solidFill>
                  <a:schemeClr val="accent1">
                    <a:lumMod val="75000"/>
                  </a:schemeClr>
                </a:solidFill>
              </a:rPr>
              <a:t>3</a:t>
            </a:r>
            <a:r>
              <a:rPr lang="en-US" sz="1400" dirty="0">
                <a:solidFill>
                  <a:schemeClr val="accent1">
                    <a:lumMod val="75000"/>
                  </a:schemeClr>
                </a:solidFill>
              </a:rPr>
              <a:t>Yaffe, Y. (2017). Establishing specific links between parenting styles and the s-anxieties in children: Separation, social, and school. </a:t>
            </a:r>
            <a:r>
              <a:rPr lang="en-US" sz="1400" i="1" dirty="0">
                <a:solidFill>
                  <a:schemeClr val="accent1">
                    <a:lumMod val="75000"/>
                  </a:schemeClr>
                </a:solidFill>
              </a:rPr>
              <a:t>Journal of Family Issues</a:t>
            </a:r>
            <a:r>
              <a:rPr lang="en-US" sz="1400" dirty="0">
                <a:solidFill>
                  <a:schemeClr val="accent1">
                    <a:lumMod val="75000"/>
                  </a:schemeClr>
                </a:solidFill>
              </a:rPr>
              <a:t>, </a:t>
            </a:r>
            <a:r>
              <a:rPr lang="en-US" sz="1400" i="1" dirty="0">
                <a:solidFill>
                  <a:schemeClr val="accent1">
                    <a:lumMod val="75000"/>
                  </a:schemeClr>
                </a:solidFill>
              </a:rPr>
              <a:t>39</a:t>
            </a:r>
            <a:r>
              <a:rPr lang="en-US" sz="1400" dirty="0">
                <a:solidFill>
                  <a:schemeClr val="accent1">
                    <a:lumMod val="75000"/>
                  </a:schemeClr>
                </a:solidFill>
              </a:rPr>
              <a:t>(5), 1419–1437. https://</a:t>
            </a:r>
            <a:r>
              <a:rPr lang="en-US" sz="1400" dirty="0" err="1">
                <a:solidFill>
                  <a:schemeClr val="accent1">
                    <a:lumMod val="75000"/>
                  </a:schemeClr>
                </a:solidFill>
              </a:rPr>
              <a:t>doi.org</a:t>
            </a:r>
            <a:r>
              <a:rPr lang="en-US" sz="1400" dirty="0">
                <a:solidFill>
                  <a:schemeClr val="accent1">
                    <a:lumMod val="75000"/>
                  </a:schemeClr>
                </a:solidFill>
              </a:rPr>
              <a:t>/10.1177/0192513x17710286 </a:t>
            </a:r>
          </a:p>
          <a:p>
            <a:r>
              <a:rPr lang="en-US" sz="1400" baseline="30000" dirty="0">
                <a:solidFill>
                  <a:schemeClr val="accent1">
                    <a:lumMod val="75000"/>
                  </a:schemeClr>
                </a:solidFill>
              </a:rPr>
              <a:t>4</a:t>
            </a:r>
            <a:r>
              <a:rPr lang="en-US" sz="1400" dirty="0">
                <a:solidFill>
                  <a:schemeClr val="accent1">
                    <a:lumMod val="75000"/>
                  </a:schemeClr>
                </a:solidFill>
              </a:rPr>
              <a:t>Ching, B. H.-H., Wu, H. X., &amp; Chen, T. T. (2021). Maternal achievement-oriented psychological control: Implications for adolescent academic contingent self-esteem and mathematics anxiety. </a:t>
            </a:r>
            <a:r>
              <a:rPr lang="en-US" sz="1400" i="1" dirty="0">
                <a:solidFill>
                  <a:schemeClr val="accent1">
                    <a:lumMod val="75000"/>
                  </a:schemeClr>
                </a:solidFill>
              </a:rPr>
              <a:t>International Journal of Behavioral Development</a:t>
            </a:r>
            <a:r>
              <a:rPr lang="en-US" sz="1400" dirty="0">
                <a:solidFill>
                  <a:schemeClr val="accent1">
                    <a:lumMod val="75000"/>
                  </a:schemeClr>
                </a:solidFill>
              </a:rPr>
              <a:t>, </a:t>
            </a:r>
            <a:r>
              <a:rPr lang="en-US" sz="1400" i="1" dirty="0">
                <a:solidFill>
                  <a:schemeClr val="accent1">
                    <a:lumMod val="75000"/>
                  </a:schemeClr>
                </a:solidFill>
              </a:rPr>
              <a:t>45</a:t>
            </a:r>
            <a:r>
              <a:rPr lang="en-US" sz="1400" dirty="0">
                <a:solidFill>
                  <a:schemeClr val="accent1">
                    <a:lumMod val="75000"/>
                  </a:schemeClr>
                </a:solidFill>
              </a:rPr>
              <a:t>(3), 193–203. https://</a:t>
            </a:r>
            <a:r>
              <a:rPr lang="en-US" sz="1400" dirty="0" err="1">
                <a:solidFill>
                  <a:schemeClr val="accent1">
                    <a:lumMod val="75000"/>
                  </a:schemeClr>
                </a:solidFill>
              </a:rPr>
              <a:t>doi.org</a:t>
            </a:r>
            <a:r>
              <a:rPr lang="en-US" sz="1400" dirty="0">
                <a:solidFill>
                  <a:schemeClr val="accent1">
                    <a:lumMod val="75000"/>
                  </a:schemeClr>
                </a:solidFill>
              </a:rPr>
              <a:t>/10.1177/0165025420981638 </a:t>
            </a:r>
          </a:p>
          <a:p>
            <a:r>
              <a:rPr lang="en-US" sz="1400" baseline="30000" dirty="0">
                <a:solidFill>
                  <a:schemeClr val="accent1">
                    <a:lumMod val="75000"/>
                  </a:schemeClr>
                </a:solidFill>
              </a:rPr>
              <a:t>5</a:t>
            </a:r>
            <a:r>
              <a:rPr lang="en-US" sz="1400" dirty="0">
                <a:solidFill>
                  <a:schemeClr val="accent1">
                    <a:lumMod val="75000"/>
                  </a:schemeClr>
                </a:solidFill>
              </a:rPr>
              <a:t>Kawabata, Y., </a:t>
            </a:r>
            <a:r>
              <a:rPr lang="en-US" sz="1400" dirty="0" err="1">
                <a:solidFill>
                  <a:schemeClr val="accent1">
                    <a:lumMod val="75000"/>
                  </a:schemeClr>
                </a:solidFill>
              </a:rPr>
              <a:t>Alink</a:t>
            </a:r>
            <a:r>
              <a:rPr lang="en-US" sz="1400" dirty="0">
                <a:solidFill>
                  <a:schemeClr val="accent1">
                    <a:lumMod val="75000"/>
                  </a:schemeClr>
                </a:solidFill>
              </a:rPr>
              <a:t>, L. R. A., Tseng, W.-L., van </a:t>
            </a:r>
            <a:r>
              <a:rPr lang="en-US" sz="1400" dirty="0" err="1">
                <a:solidFill>
                  <a:schemeClr val="accent1">
                    <a:lumMod val="75000"/>
                  </a:schemeClr>
                </a:solidFill>
              </a:rPr>
              <a:t>IJzendoorn</a:t>
            </a:r>
            <a:r>
              <a:rPr lang="en-US" sz="1400" dirty="0">
                <a:solidFill>
                  <a:schemeClr val="accent1">
                    <a:lumMod val="75000"/>
                  </a:schemeClr>
                </a:solidFill>
              </a:rPr>
              <a:t>, M. H., &amp; Crick, N. R. (2011). Maternal and paternal parenting styles associated with relational aggression in children and adolescents: A conceptual analysis and meta-analytic review. </a:t>
            </a:r>
            <a:r>
              <a:rPr lang="en-US" sz="1400" i="1" dirty="0">
                <a:solidFill>
                  <a:schemeClr val="accent1">
                    <a:lumMod val="75000"/>
                  </a:schemeClr>
                </a:solidFill>
              </a:rPr>
              <a:t>Developmental Review</a:t>
            </a:r>
            <a:r>
              <a:rPr lang="en-US" sz="1400" dirty="0">
                <a:solidFill>
                  <a:schemeClr val="accent1">
                    <a:lumMod val="75000"/>
                  </a:schemeClr>
                </a:solidFill>
              </a:rPr>
              <a:t>, </a:t>
            </a:r>
            <a:r>
              <a:rPr lang="en-US" sz="1400" i="1" dirty="0">
                <a:solidFill>
                  <a:schemeClr val="accent1">
                    <a:lumMod val="75000"/>
                  </a:schemeClr>
                </a:solidFill>
              </a:rPr>
              <a:t>31</a:t>
            </a:r>
            <a:r>
              <a:rPr lang="en-US" sz="1400" dirty="0">
                <a:solidFill>
                  <a:schemeClr val="accent1">
                    <a:lumMod val="75000"/>
                  </a:schemeClr>
                </a:solidFill>
              </a:rPr>
              <a:t>(4), 240–278. https://</a:t>
            </a:r>
            <a:r>
              <a:rPr lang="en-US" sz="1400" dirty="0" err="1">
                <a:solidFill>
                  <a:schemeClr val="accent1">
                    <a:lumMod val="75000"/>
                  </a:schemeClr>
                </a:solidFill>
              </a:rPr>
              <a:t>doi.org</a:t>
            </a:r>
            <a:r>
              <a:rPr lang="en-US" sz="1400" dirty="0">
                <a:solidFill>
                  <a:schemeClr val="accent1">
                    <a:lumMod val="75000"/>
                  </a:schemeClr>
                </a:solidFill>
              </a:rPr>
              <a:t>/10.1016/j.dr.2011.08.001 </a:t>
            </a:r>
          </a:p>
          <a:p>
            <a:r>
              <a:rPr lang="en-US" sz="1400" baseline="30000" dirty="0">
                <a:solidFill>
                  <a:schemeClr val="accent1">
                    <a:lumMod val="75000"/>
                  </a:schemeClr>
                </a:solidFill>
              </a:rPr>
              <a:t>6</a:t>
            </a:r>
            <a:r>
              <a:rPr lang="en-US" sz="1400" dirty="0">
                <a:solidFill>
                  <a:schemeClr val="accent1">
                    <a:lumMod val="75000"/>
                  </a:schemeClr>
                </a:solidFill>
              </a:rPr>
              <a:t>Nelson, D. A., Mitchell, C., &amp; Yang, C. (2008). Intent attributions and aggression: A study of children and their parents. </a:t>
            </a:r>
            <a:r>
              <a:rPr lang="en-US" sz="1400" i="1" dirty="0">
                <a:solidFill>
                  <a:schemeClr val="accent1">
                    <a:lumMod val="75000"/>
                  </a:schemeClr>
                </a:solidFill>
              </a:rPr>
              <a:t>Journal of Abnormal Child Psychology</a:t>
            </a:r>
            <a:r>
              <a:rPr lang="en-US" sz="1400" dirty="0">
                <a:solidFill>
                  <a:schemeClr val="accent1">
                    <a:lumMod val="75000"/>
                  </a:schemeClr>
                </a:solidFill>
              </a:rPr>
              <a:t>, </a:t>
            </a:r>
            <a:r>
              <a:rPr lang="en-US" sz="1400" i="1" dirty="0">
                <a:solidFill>
                  <a:schemeClr val="accent1">
                    <a:lumMod val="75000"/>
                  </a:schemeClr>
                </a:solidFill>
              </a:rPr>
              <a:t>36</a:t>
            </a:r>
            <a:r>
              <a:rPr lang="en-US" sz="1400" dirty="0">
                <a:solidFill>
                  <a:schemeClr val="accent1">
                    <a:lumMod val="75000"/>
                  </a:schemeClr>
                </a:solidFill>
              </a:rPr>
              <a:t>(6), 793–806. https://</a:t>
            </a:r>
            <a:r>
              <a:rPr lang="en-US" sz="1400" dirty="0" err="1">
                <a:solidFill>
                  <a:schemeClr val="accent1">
                    <a:lumMod val="75000"/>
                  </a:schemeClr>
                </a:solidFill>
              </a:rPr>
              <a:t>doi.org</a:t>
            </a:r>
            <a:r>
              <a:rPr lang="en-US" sz="1400" dirty="0">
                <a:solidFill>
                  <a:schemeClr val="accent1">
                    <a:lumMod val="75000"/>
                  </a:schemeClr>
                </a:solidFill>
              </a:rPr>
              <a:t>/10.1007/s10802-007-9211-7 </a:t>
            </a:r>
          </a:p>
          <a:p>
            <a:r>
              <a:rPr lang="en-US" sz="1400" baseline="30000" dirty="0">
                <a:solidFill>
                  <a:schemeClr val="accent1">
                    <a:lumMod val="75000"/>
                  </a:schemeClr>
                </a:solidFill>
              </a:rPr>
              <a:t>7</a:t>
            </a:r>
            <a:r>
              <a:rPr lang="en-US" sz="1400" dirty="0">
                <a:solidFill>
                  <a:schemeClr val="accent1">
                    <a:lumMod val="75000"/>
                  </a:schemeClr>
                </a:solidFill>
              </a:rPr>
              <a:t>Greening, L., </a:t>
            </a:r>
            <a:r>
              <a:rPr lang="en-US" sz="1400" dirty="0" err="1">
                <a:solidFill>
                  <a:schemeClr val="accent1">
                    <a:lumMod val="75000"/>
                  </a:schemeClr>
                </a:solidFill>
              </a:rPr>
              <a:t>Stoppelbein</a:t>
            </a:r>
            <a:r>
              <a:rPr lang="en-US" sz="1400" dirty="0">
                <a:solidFill>
                  <a:schemeClr val="accent1">
                    <a:lumMod val="75000"/>
                  </a:schemeClr>
                </a:solidFill>
              </a:rPr>
              <a:t>, L., &amp; </a:t>
            </a:r>
            <a:r>
              <a:rPr lang="en-US" sz="1400" dirty="0" err="1">
                <a:solidFill>
                  <a:schemeClr val="accent1">
                    <a:lumMod val="75000"/>
                  </a:schemeClr>
                </a:solidFill>
              </a:rPr>
              <a:t>Luebbe</a:t>
            </a:r>
            <a:r>
              <a:rPr lang="en-US" sz="1400" dirty="0">
                <a:solidFill>
                  <a:schemeClr val="accent1">
                    <a:lumMod val="75000"/>
                  </a:schemeClr>
                </a:solidFill>
              </a:rPr>
              <a:t>, A. (2009). The moderating effects of parenting styles on African-American and Caucasian children’s suicidal behaviors. </a:t>
            </a:r>
            <a:r>
              <a:rPr lang="en-US" sz="1400" i="1" dirty="0">
                <a:solidFill>
                  <a:schemeClr val="accent1">
                    <a:lumMod val="75000"/>
                  </a:schemeClr>
                </a:solidFill>
              </a:rPr>
              <a:t>Journal of Youth and Adolescence</a:t>
            </a:r>
            <a:r>
              <a:rPr lang="en-US" sz="1400" dirty="0">
                <a:solidFill>
                  <a:schemeClr val="accent1">
                    <a:lumMod val="75000"/>
                  </a:schemeClr>
                </a:solidFill>
              </a:rPr>
              <a:t>, </a:t>
            </a:r>
            <a:r>
              <a:rPr lang="en-US" sz="1400" i="1" dirty="0">
                <a:solidFill>
                  <a:schemeClr val="accent1">
                    <a:lumMod val="75000"/>
                  </a:schemeClr>
                </a:solidFill>
              </a:rPr>
              <a:t>39</a:t>
            </a:r>
            <a:r>
              <a:rPr lang="en-US" sz="1400" dirty="0">
                <a:solidFill>
                  <a:schemeClr val="accent1">
                    <a:lumMod val="75000"/>
                  </a:schemeClr>
                </a:solidFill>
              </a:rPr>
              <a:t>(4), 357–369. https://</a:t>
            </a:r>
            <a:r>
              <a:rPr lang="en-US" sz="1400" dirty="0" err="1">
                <a:solidFill>
                  <a:schemeClr val="accent1">
                    <a:lumMod val="75000"/>
                  </a:schemeClr>
                </a:solidFill>
              </a:rPr>
              <a:t>doi.org</a:t>
            </a:r>
            <a:r>
              <a:rPr lang="en-US" sz="1400" dirty="0">
                <a:solidFill>
                  <a:schemeClr val="accent1">
                    <a:lumMod val="75000"/>
                  </a:schemeClr>
                </a:solidFill>
              </a:rPr>
              <a:t>/10.1007/s10964-009-9459-z </a:t>
            </a:r>
          </a:p>
          <a:p>
            <a:endParaRPr lang="en-US" sz="1800" dirty="0"/>
          </a:p>
        </p:txBody>
      </p:sp>
      <p:sp>
        <p:nvSpPr>
          <p:cNvPr id="6" name="Left Bracket 5">
            <a:extLst>
              <a:ext uri="{FF2B5EF4-FFF2-40B4-BE49-F238E27FC236}">
                <a16:creationId xmlns:a16="http://schemas.microsoft.com/office/drawing/2014/main" id="{753C37D4-6227-4005-B720-1294A816E224}"/>
              </a:ext>
            </a:extLst>
          </p:cNvPr>
          <p:cNvSpPr/>
          <p:nvPr/>
        </p:nvSpPr>
        <p:spPr>
          <a:xfrm>
            <a:off x="14847497" y="25601648"/>
            <a:ext cx="1438632" cy="5569757"/>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Left Bracket 51">
            <a:extLst>
              <a:ext uri="{FF2B5EF4-FFF2-40B4-BE49-F238E27FC236}">
                <a16:creationId xmlns:a16="http://schemas.microsoft.com/office/drawing/2014/main" id="{83FEAAA5-C8AC-413C-A094-BB997B15A5F5}"/>
              </a:ext>
            </a:extLst>
          </p:cNvPr>
          <p:cNvSpPr/>
          <p:nvPr/>
        </p:nvSpPr>
        <p:spPr>
          <a:xfrm>
            <a:off x="14770842" y="13392311"/>
            <a:ext cx="1438632" cy="633397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Left Bracket 52">
            <a:extLst>
              <a:ext uri="{FF2B5EF4-FFF2-40B4-BE49-F238E27FC236}">
                <a16:creationId xmlns:a16="http://schemas.microsoft.com/office/drawing/2014/main" id="{62C46C55-CBA5-4F04-A95C-87D5F95EA0CC}"/>
              </a:ext>
            </a:extLst>
          </p:cNvPr>
          <p:cNvSpPr/>
          <p:nvPr/>
        </p:nvSpPr>
        <p:spPr>
          <a:xfrm>
            <a:off x="14832925" y="19944583"/>
            <a:ext cx="1438632" cy="5457628"/>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Left Bracket 53">
            <a:extLst>
              <a:ext uri="{FF2B5EF4-FFF2-40B4-BE49-F238E27FC236}">
                <a16:creationId xmlns:a16="http://schemas.microsoft.com/office/drawing/2014/main" id="{FA7E9F14-1958-47C1-9F09-DBC091F91769}"/>
              </a:ext>
            </a:extLst>
          </p:cNvPr>
          <p:cNvSpPr/>
          <p:nvPr/>
        </p:nvSpPr>
        <p:spPr>
          <a:xfrm>
            <a:off x="14788908" y="5866591"/>
            <a:ext cx="1438632" cy="7227353"/>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Left Bracket 54">
            <a:extLst>
              <a:ext uri="{FF2B5EF4-FFF2-40B4-BE49-F238E27FC236}">
                <a16:creationId xmlns:a16="http://schemas.microsoft.com/office/drawing/2014/main" id="{AB549FA8-2380-49CA-AA0A-0842C04EF81E}"/>
              </a:ext>
            </a:extLst>
          </p:cNvPr>
          <p:cNvSpPr/>
          <p:nvPr/>
        </p:nvSpPr>
        <p:spPr>
          <a:xfrm flipH="1">
            <a:off x="28027733" y="25798287"/>
            <a:ext cx="1438632" cy="5438781"/>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Left Bracket 55">
            <a:extLst>
              <a:ext uri="{FF2B5EF4-FFF2-40B4-BE49-F238E27FC236}">
                <a16:creationId xmlns:a16="http://schemas.microsoft.com/office/drawing/2014/main" id="{E5970993-9DC0-494F-BD6B-06C562F0D2FA}"/>
              </a:ext>
            </a:extLst>
          </p:cNvPr>
          <p:cNvSpPr/>
          <p:nvPr/>
        </p:nvSpPr>
        <p:spPr>
          <a:xfrm flipH="1">
            <a:off x="28027733" y="13308586"/>
            <a:ext cx="1438632" cy="6673321"/>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Left Bracket 57">
            <a:extLst>
              <a:ext uri="{FF2B5EF4-FFF2-40B4-BE49-F238E27FC236}">
                <a16:creationId xmlns:a16="http://schemas.microsoft.com/office/drawing/2014/main" id="{40494490-C4AF-4E1C-AC87-4B25D994921F}"/>
              </a:ext>
            </a:extLst>
          </p:cNvPr>
          <p:cNvSpPr/>
          <p:nvPr/>
        </p:nvSpPr>
        <p:spPr>
          <a:xfrm flipH="1">
            <a:off x="28062607" y="20113876"/>
            <a:ext cx="1438632" cy="543878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Left Bracket 58">
            <a:extLst>
              <a:ext uri="{FF2B5EF4-FFF2-40B4-BE49-F238E27FC236}">
                <a16:creationId xmlns:a16="http://schemas.microsoft.com/office/drawing/2014/main" id="{44A99E14-0B3A-42B7-9276-2BC3EF1CAAA0}"/>
              </a:ext>
            </a:extLst>
          </p:cNvPr>
          <p:cNvSpPr/>
          <p:nvPr/>
        </p:nvSpPr>
        <p:spPr>
          <a:xfrm flipH="1">
            <a:off x="28061193" y="5874132"/>
            <a:ext cx="1438632" cy="721981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Multiply 121">
            <a:extLst>
              <a:ext uri="{FF2B5EF4-FFF2-40B4-BE49-F238E27FC236}">
                <a16:creationId xmlns:a16="http://schemas.microsoft.com/office/drawing/2014/main" id="{3A2E4FBB-0630-7F13-8BE7-33C0657DFA09}"/>
              </a:ext>
            </a:extLst>
          </p:cNvPr>
          <p:cNvSpPr/>
          <p:nvPr/>
        </p:nvSpPr>
        <p:spPr>
          <a:xfrm>
            <a:off x="21567346" y="21436302"/>
            <a:ext cx="1480226" cy="1404498"/>
          </a:xfrm>
          <a:prstGeom prst="mathMultiply">
            <a:avLst/>
          </a:prstGeom>
          <a:solidFill>
            <a:srgbClr val="FF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4000" b="1">
              <a:latin typeface="Times New Roman" panose="02020603050405020304" pitchFamily="18" charset="0"/>
              <a:cs typeface="Times New Roman" panose="02020603050405020304" pitchFamily="18" charset="0"/>
            </a:endParaRPr>
          </a:p>
        </p:txBody>
      </p:sp>
      <p:sp>
        <p:nvSpPr>
          <p:cNvPr id="63" name="Rectangle 62">
            <a:extLst>
              <a:ext uri="{FF2B5EF4-FFF2-40B4-BE49-F238E27FC236}">
                <a16:creationId xmlns:a16="http://schemas.microsoft.com/office/drawing/2014/main" id="{E36EF148-2B56-7B69-370E-480F0F2A9EB0}"/>
              </a:ext>
            </a:extLst>
          </p:cNvPr>
          <p:cNvSpPr/>
          <p:nvPr/>
        </p:nvSpPr>
        <p:spPr>
          <a:xfrm>
            <a:off x="14743336" y="9601565"/>
            <a:ext cx="14930500" cy="22006024"/>
          </a:xfrm>
          <a:prstGeom prst="rect">
            <a:avLst/>
          </a:prstGeom>
        </p:spPr>
        <p:txBody>
          <a:bodyPr wrap="square">
            <a:spAutoFit/>
          </a:bodyPr>
          <a:lstStyle/>
          <a:p>
            <a:pPr algn="ctr"/>
            <a:r>
              <a:rPr lang="en-US" sz="4000" dirty="0">
                <a:latin typeface="Times New Roman" panose="02020603050405020304" pitchFamily="18" charset="0"/>
                <a:cs typeface="Times New Roman" panose="02020603050405020304" pitchFamily="18" charset="0"/>
              </a:rPr>
              <a:t>Paternal AD did </a:t>
            </a:r>
            <a:r>
              <a:rPr lang="en-US" sz="4000" i="1" dirty="0">
                <a:latin typeface="Times New Roman" panose="02020603050405020304" pitchFamily="18" charset="0"/>
                <a:cs typeface="Times New Roman" panose="02020603050405020304" pitchFamily="18" charset="0"/>
              </a:rPr>
              <a:t>not </a:t>
            </a:r>
            <a:r>
              <a:rPr lang="en-US" sz="4000" dirty="0">
                <a:latin typeface="Times New Roman" panose="02020603050405020304" pitchFamily="18" charset="0"/>
                <a:cs typeface="Times New Roman" panose="02020603050405020304" pitchFamily="18" charset="0"/>
              </a:rPr>
              <a:t>predict child EOE, B = -.554,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205. However, child race </a:t>
            </a:r>
            <a:r>
              <a:rPr lang="en-US" sz="4000" i="1" dirty="0">
                <a:latin typeface="Times New Roman" panose="02020603050405020304" pitchFamily="18" charset="0"/>
                <a:cs typeface="Times New Roman" panose="02020603050405020304" pitchFamily="18" charset="0"/>
              </a:rPr>
              <a:t>did </a:t>
            </a:r>
            <a:r>
              <a:rPr lang="en-US" sz="4000" dirty="0">
                <a:latin typeface="Times New Roman" panose="02020603050405020304" pitchFamily="18" charset="0"/>
                <a:cs typeface="Times New Roman" panose="02020603050405020304" pitchFamily="18" charset="0"/>
              </a:rPr>
              <a:t>moderate associations between paternal AD and child EOE (B = 1.195,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.027, 95% CI [.138, 2.252) such that AD was weakly associated with lower EOE in Black children (B = -.554,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.205), and significantly associated with higher EOE in White children (B = .640,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.041). </a:t>
            </a: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1200" dirty="0">
              <a:latin typeface="Times New Roman" panose="02020603050405020304" pitchFamily="18" charset="0"/>
              <a:cs typeface="Times New Roman" panose="02020603050405020304" pitchFamily="18" charset="0"/>
            </a:endParaRPr>
          </a:p>
          <a:p>
            <a:pPr algn="ctr"/>
            <a:endParaRPr lang="en-US" sz="1200" dirty="0">
              <a:latin typeface="Times New Roman" panose="02020603050405020304" pitchFamily="18" charset="0"/>
              <a:cs typeface="Times New Roman" panose="02020603050405020304" pitchFamily="18" charset="0"/>
            </a:endParaRPr>
          </a:p>
          <a:p>
            <a:pPr algn="ctr"/>
            <a:endParaRPr lang="en-US" sz="1200" dirty="0">
              <a:latin typeface="Times New Roman" panose="02020603050405020304" pitchFamily="18" charset="0"/>
              <a:cs typeface="Times New Roman" panose="02020603050405020304" pitchFamily="18" charset="0"/>
            </a:endParaRPr>
          </a:p>
          <a:p>
            <a:pPr algn="ctr"/>
            <a:endParaRPr lang="en-US" sz="12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Paternal HD did </a:t>
            </a:r>
            <a:r>
              <a:rPr lang="en-US" sz="4000" i="1" dirty="0">
                <a:latin typeface="Times New Roman" panose="02020603050405020304" pitchFamily="18" charset="0"/>
                <a:cs typeface="Times New Roman" panose="02020603050405020304" pitchFamily="18" charset="0"/>
              </a:rPr>
              <a:t>not </a:t>
            </a:r>
            <a:r>
              <a:rPr lang="en-US" sz="4000" dirty="0">
                <a:latin typeface="Times New Roman" panose="02020603050405020304" pitchFamily="18" charset="0"/>
                <a:cs typeface="Times New Roman" panose="02020603050405020304" pitchFamily="18" charset="0"/>
              </a:rPr>
              <a:t>predict child EOE, B = -.655,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132. However, child race </a:t>
            </a:r>
            <a:r>
              <a:rPr lang="en-US" sz="4000" i="1" dirty="0">
                <a:latin typeface="Times New Roman" panose="02020603050405020304" pitchFamily="18" charset="0"/>
                <a:cs typeface="Times New Roman" panose="02020603050405020304" pitchFamily="18" charset="0"/>
              </a:rPr>
              <a:t>did </a:t>
            </a:r>
            <a:r>
              <a:rPr lang="en-US" sz="4000" dirty="0">
                <a:latin typeface="Times New Roman" panose="02020603050405020304" pitchFamily="18" charset="0"/>
                <a:cs typeface="Times New Roman" panose="02020603050405020304" pitchFamily="18" charset="0"/>
              </a:rPr>
              <a:t>moderate associations between paternal HD and child EOE (B = 1.35,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.035, 95% CI [.099, 2.600]) such that HD was weakly associated with lower EOE in Black children (B = -.655,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.132), and weakly associated with higher EOE in White children (B = .694,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.135). </a:t>
            </a: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Maternal AD did </a:t>
            </a:r>
            <a:r>
              <a:rPr lang="en-US" sz="4000" i="1" dirty="0">
                <a:latin typeface="Times New Roman" panose="02020603050405020304" pitchFamily="18" charset="0"/>
                <a:cs typeface="Times New Roman" panose="02020603050405020304" pitchFamily="18" charset="0"/>
              </a:rPr>
              <a:t>not </a:t>
            </a:r>
            <a:r>
              <a:rPr lang="en-US" sz="4000" dirty="0">
                <a:latin typeface="Times New Roman" panose="02020603050405020304" pitchFamily="18" charset="0"/>
                <a:cs typeface="Times New Roman" panose="02020603050405020304" pitchFamily="18" charset="0"/>
              </a:rPr>
              <a:t>predict child EOE, B = .095,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.803. Moreover, child race </a:t>
            </a:r>
            <a:r>
              <a:rPr lang="en-US" sz="4000" i="1" dirty="0">
                <a:latin typeface="Times New Roman" panose="02020603050405020304" pitchFamily="18" charset="0"/>
                <a:cs typeface="Times New Roman" panose="02020603050405020304" pitchFamily="18" charset="0"/>
              </a:rPr>
              <a:t>did not </a:t>
            </a:r>
            <a:r>
              <a:rPr lang="en-US" sz="4000" dirty="0">
                <a:latin typeface="Times New Roman" panose="02020603050405020304" pitchFamily="18" charset="0"/>
                <a:cs typeface="Times New Roman" panose="02020603050405020304" pitchFamily="18" charset="0"/>
              </a:rPr>
              <a:t>moderate the association between maternal AD and child EOE, B = -.429,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.337, 95% CI [-1.310, .451]. </a:t>
            </a: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4000" dirty="0">
              <a:latin typeface="Times New Roman" panose="02020603050405020304" pitchFamily="18" charset="0"/>
              <a:cs typeface="Times New Roman" panose="02020603050405020304" pitchFamily="18" charset="0"/>
            </a:endParaRPr>
          </a:p>
          <a:p>
            <a:pPr algn="ctr"/>
            <a:endParaRPr lang="en-US" sz="700" dirty="0">
              <a:latin typeface="Times New Roman" panose="02020603050405020304" pitchFamily="18" charset="0"/>
              <a:cs typeface="Times New Roman" panose="02020603050405020304" pitchFamily="18" charset="0"/>
            </a:endParaRPr>
          </a:p>
          <a:p>
            <a:pPr algn="ctr"/>
            <a:endParaRPr lang="en-US" sz="700" dirty="0">
              <a:latin typeface="Times New Roman" panose="02020603050405020304" pitchFamily="18" charset="0"/>
              <a:cs typeface="Times New Roman" panose="02020603050405020304" pitchFamily="18" charset="0"/>
            </a:endParaRPr>
          </a:p>
          <a:p>
            <a:pPr algn="ctr"/>
            <a:endParaRPr lang="en-US" sz="700" dirty="0">
              <a:latin typeface="Times New Roman" panose="02020603050405020304" pitchFamily="18" charset="0"/>
              <a:cs typeface="Times New Roman" panose="02020603050405020304" pitchFamily="18" charset="0"/>
            </a:endParaRPr>
          </a:p>
          <a:p>
            <a:pPr algn="ctr"/>
            <a:endParaRPr lang="en-US" sz="700" dirty="0">
              <a:latin typeface="Times New Roman" panose="02020603050405020304" pitchFamily="18" charset="0"/>
              <a:cs typeface="Times New Roman" panose="02020603050405020304" pitchFamily="18" charset="0"/>
            </a:endParaRPr>
          </a:p>
          <a:p>
            <a:pPr algn="ctr"/>
            <a:endParaRPr lang="en-US" sz="700" dirty="0">
              <a:latin typeface="Times New Roman" panose="02020603050405020304" pitchFamily="18" charset="0"/>
              <a:cs typeface="Times New Roman" panose="02020603050405020304" pitchFamily="18" charset="0"/>
            </a:endParaRPr>
          </a:p>
          <a:p>
            <a:pPr algn="ctr"/>
            <a:endParaRPr lang="en-US" sz="700" dirty="0">
              <a:latin typeface="Times New Roman" panose="02020603050405020304" pitchFamily="18" charset="0"/>
              <a:cs typeface="Times New Roman" panose="02020603050405020304" pitchFamily="18" charset="0"/>
            </a:endParaRPr>
          </a:p>
          <a:p>
            <a:pPr algn="ctr"/>
            <a:endParaRPr lang="en-US" sz="700" dirty="0">
              <a:latin typeface="Times New Roman" panose="02020603050405020304" pitchFamily="18" charset="0"/>
              <a:cs typeface="Times New Roman" panose="02020603050405020304" pitchFamily="18" charset="0"/>
            </a:endParaRPr>
          </a:p>
          <a:p>
            <a:pPr algn="ctr"/>
            <a:endParaRPr lang="en-US" sz="700" dirty="0">
              <a:latin typeface="Times New Roman" panose="02020603050405020304" pitchFamily="18" charset="0"/>
              <a:cs typeface="Times New Roman" panose="02020603050405020304" pitchFamily="18" charset="0"/>
            </a:endParaRPr>
          </a:p>
          <a:p>
            <a:pPr algn="ctr"/>
            <a:r>
              <a:rPr lang="en-US" sz="4000" dirty="0">
                <a:latin typeface="Times New Roman" panose="02020603050405020304" pitchFamily="18" charset="0"/>
                <a:cs typeface="Times New Roman" panose="02020603050405020304" pitchFamily="18" charset="0"/>
              </a:rPr>
              <a:t>Maternal HD did </a:t>
            </a:r>
            <a:r>
              <a:rPr lang="en-US" sz="4000" i="1" dirty="0">
                <a:latin typeface="Times New Roman" panose="02020603050405020304" pitchFamily="18" charset="0"/>
                <a:cs typeface="Times New Roman" panose="02020603050405020304" pitchFamily="18" charset="0"/>
              </a:rPr>
              <a:t>not </a:t>
            </a:r>
            <a:r>
              <a:rPr lang="en-US" sz="4000" dirty="0">
                <a:latin typeface="Times New Roman" panose="02020603050405020304" pitchFamily="18" charset="0"/>
                <a:cs typeface="Times New Roman" panose="02020603050405020304" pitchFamily="18" charset="0"/>
              </a:rPr>
              <a:t>predict child EOE, B = .005,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.990. Moreover, child race </a:t>
            </a:r>
            <a:r>
              <a:rPr lang="en-US" sz="4000" i="1" dirty="0">
                <a:latin typeface="Times New Roman" panose="02020603050405020304" pitchFamily="18" charset="0"/>
                <a:cs typeface="Times New Roman" panose="02020603050405020304" pitchFamily="18" charset="0"/>
              </a:rPr>
              <a:t>did not </a:t>
            </a:r>
            <a:r>
              <a:rPr lang="en-US" sz="4000" dirty="0">
                <a:latin typeface="Times New Roman" panose="02020603050405020304" pitchFamily="18" charset="0"/>
                <a:cs typeface="Times New Roman" panose="02020603050405020304" pitchFamily="18" charset="0"/>
              </a:rPr>
              <a:t>moderate the association between maternal HD and child EOE, B = .253, </a:t>
            </a:r>
            <a:r>
              <a:rPr lang="en-US" sz="4000" i="1" dirty="0">
                <a:latin typeface="Times New Roman" panose="02020603050405020304" pitchFamily="18" charset="0"/>
                <a:cs typeface="Times New Roman" panose="02020603050405020304" pitchFamily="18" charset="0"/>
              </a:rPr>
              <a:t>p </a:t>
            </a:r>
            <a:r>
              <a:rPr lang="en-US" sz="4000" dirty="0">
                <a:latin typeface="Times New Roman" panose="02020603050405020304" pitchFamily="18" charset="0"/>
                <a:cs typeface="Times New Roman" panose="02020603050405020304" pitchFamily="18" charset="0"/>
              </a:rPr>
              <a:t>= .746, 95% CI [-1.287, 1.793]. </a:t>
            </a:r>
          </a:p>
        </p:txBody>
      </p:sp>
      <p:sp>
        <p:nvSpPr>
          <p:cNvPr id="64" name="Rounded Rectangle 138">
            <a:extLst>
              <a:ext uri="{FF2B5EF4-FFF2-40B4-BE49-F238E27FC236}">
                <a16:creationId xmlns:a16="http://schemas.microsoft.com/office/drawing/2014/main" id="{EB7B04B9-5B13-34DE-F160-45C65621D06F}"/>
              </a:ext>
            </a:extLst>
          </p:cNvPr>
          <p:cNvSpPr/>
          <p:nvPr/>
        </p:nvSpPr>
        <p:spPr>
          <a:xfrm>
            <a:off x="25827238" y="14298200"/>
            <a:ext cx="3196771" cy="1838095"/>
          </a:xfrm>
          <a:prstGeom prst="roundRect">
            <a:avLst/>
          </a:prstGeom>
          <a:solidFill>
            <a:schemeClr val="accent1">
              <a:lumMod val="75000"/>
            </a:schemeClr>
          </a:solidFill>
          <a:ln>
            <a:solidFill>
              <a:srgbClr val="77A8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4000" b="1" kern="1200"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Child EOE</a:t>
            </a:r>
            <a:endParaRPr lang="en-US" sz="4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B9262AD9-C743-6D1C-04AC-BB40EC51A327}"/>
              </a:ext>
            </a:extLst>
          </p:cNvPr>
          <p:cNvPicPr>
            <a:picLocks noChangeAspect="1"/>
          </p:cNvPicPr>
          <p:nvPr/>
        </p:nvPicPr>
        <p:blipFill>
          <a:blip r:embed="rId5"/>
          <a:stretch>
            <a:fillRect/>
          </a:stretch>
        </p:blipFill>
        <p:spPr>
          <a:xfrm>
            <a:off x="29840743" y="4815863"/>
            <a:ext cx="13803802" cy="6766537"/>
          </a:xfrm>
          <a:prstGeom prst="rect">
            <a:avLst/>
          </a:prstGeom>
          <a:ln w="76200" cap="sq">
            <a:solidFill>
              <a:schemeClr val="accent1">
                <a:lumMod val="75000"/>
              </a:schemeClr>
            </a:solidFill>
            <a:prstDash val="solid"/>
            <a:miter lim="800000"/>
          </a:ln>
          <a:effectLst>
            <a:outerShdw blurRad="50800" dist="38100" dir="2700000" algn="tl" rotWithShape="0">
              <a:srgbClr val="000000">
                <a:alpha val="43000"/>
              </a:srgbClr>
            </a:outerShdw>
          </a:effectLst>
        </p:spPr>
      </p:pic>
      <p:pic>
        <p:nvPicPr>
          <p:cNvPr id="51" name="Picture 50">
            <a:extLst>
              <a:ext uri="{FF2B5EF4-FFF2-40B4-BE49-F238E27FC236}">
                <a16:creationId xmlns:a16="http://schemas.microsoft.com/office/drawing/2014/main" id="{E465F915-A77A-C751-4841-CC9AFA15FBFA}"/>
              </a:ext>
            </a:extLst>
          </p:cNvPr>
          <p:cNvPicPr>
            <a:picLocks noChangeAspect="1"/>
          </p:cNvPicPr>
          <p:nvPr/>
        </p:nvPicPr>
        <p:blipFill>
          <a:blip r:embed="rId6"/>
          <a:stretch>
            <a:fillRect/>
          </a:stretch>
        </p:blipFill>
        <p:spPr>
          <a:xfrm>
            <a:off x="29840217" y="11881707"/>
            <a:ext cx="13803802" cy="6766537"/>
          </a:xfrm>
          <a:prstGeom prst="rect">
            <a:avLst/>
          </a:prstGeom>
          <a:ln w="76200" cap="sq">
            <a:solidFill>
              <a:schemeClr val="accent1">
                <a:lumMod val="75000"/>
              </a:schemeClr>
            </a:solidFill>
            <a:prstDash val="solid"/>
            <a:miter lim="800000"/>
          </a:ln>
          <a:effectLst>
            <a:outerShdw blurRad="50800" dist="38100" dir="2700000" algn="tl" rotWithShape="0">
              <a:srgbClr val="000000">
                <a:alpha val="43000"/>
              </a:srgbClr>
            </a:outerShdw>
          </a:effectLst>
        </p:spPr>
      </p:pic>
      <p:pic>
        <p:nvPicPr>
          <p:cNvPr id="143" name="Picture 142" descr="Icon&#10;&#10;Description automatically generated">
            <a:extLst>
              <a:ext uri="{FF2B5EF4-FFF2-40B4-BE49-F238E27FC236}">
                <a16:creationId xmlns:a16="http://schemas.microsoft.com/office/drawing/2014/main" id="{EB3B74AE-E587-13BA-EC27-7B60EC3FF1E8}"/>
              </a:ext>
            </a:extLst>
          </p:cNvPr>
          <p:cNvPicPr>
            <a:picLocks noChangeAspect="1"/>
          </p:cNvPicPr>
          <p:nvPr/>
        </p:nvPicPr>
        <p:blipFill rotWithShape="1">
          <a:blip r:embed="rId7"/>
          <a:srcRect l="7546" r="9674" b="-709"/>
          <a:stretch/>
        </p:blipFill>
        <p:spPr>
          <a:xfrm>
            <a:off x="38887833" y="229170"/>
            <a:ext cx="3967829" cy="4458199"/>
          </a:xfrm>
          <a:prstGeom prst="rect">
            <a:avLst/>
          </a:prstGeom>
        </p:spPr>
      </p:pic>
      <p:sp>
        <p:nvSpPr>
          <p:cNvPr id="57" name="TextBox 56">
            <a:extLst>
              <a:ext uri="{FF2B5EF4-FFF2-40B4-BE49-F238E27FC236}">
                <a16:creationId xmlns:a16="http://schemas.microsoft.com/office/drawing/2014/main" id="{3792DA86-EC48-3948-E831-F0F6DCA07EEF}"/>
              </a:ext>
            </a:extLst>
          </p:cNvPr>
          <p:cNvSpPr txBox="1"/>
          <p:nvPr/>
        </p:nvSpPr>
        <p:spPr>
          <a:xfrm>
            <a:off x="29664420" y="28631203"/>
            <a:ext cx="14025233" cy="1225868"/>
          </a:xfrm>
          <a:prstGeom prst="roundRect">
            <a:avLst/>
          </a:prstGeom>
          <a:solidFill>
            <a:schemeClr val="accent1">
              <a:lumMod val="40000"/>
              <a:lumOff val="60000"/>
            </a:schemeClr>
          </a:solidFill>
        </p:spPr>
        <p:txBody>
          <a:bodyPr wrap="square" tIns="0" bIns="0" rtlCol="0" anchor="ctr" anchorCtr="0">
            <a:spAutoFit/>
          </a:bodyPr>
          <a:lstStyle/>
          <a:p>
            <a:pPr algn="ctr"/>
            <a:r>
              <a:rPr lang="en-US" altLang="zh-CN" sz="3600" b="1" i="1" dirty="0">
                <a:latin typeface="Times New Roman" panose="02020603050405020304" pitchFamily="18" charset="0"/>
                <a:cs typeface="Times New Roman" panose="02020603050405020304" pitchFamily="18" charset="0"/>
              </a:rPr>
              <a:t>Acknowledgements: </a:t>
            </a:r>
            <a:r>
              <a:rPr lang="en-US" altLang="zh-CN" sz="3600" i="1" dirty="0">
                <a:latin typeface="Times New Roman" panose="02020603050405020304" pitchFamily="18" charset="0"/>
                <a:cs typeface="Times New Roman" panose="02020603050405020304" pitchFamily="18" charset="0"/>
              </a:rPr>
              <a:t>This research was funded by the National Institute of Child Health and Human Development (NICHD). </a:t>
            </a:r>
            <a:endParaRPr lang="en-US" altLang="zh-CN" sz="36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19529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24431</TotalTime>
  <Words>1272</Words>
  <Application>Microsoft Office PowerPoint</Application>
  <PresentationFormat>Custom</PresentationFormat>
  <Paragraphs>83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Parental Harsh Discipline, Authoritarian Discipline and Child Ease of Excitation: The Moderating Role of Race   Yayu Du1, Hannah Swerbenski2, Melissa Sturge-Apple2 1Department of Counseling &amp; Human Development, University of Rochester 2Department of Psychology, University of Rochester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Guillaume, Sarah G</dc:creator>
  <cp:lastModifiedBy>Hannah</cp:lastModifiedBy>
  <cp:revision>120</cp:revision>
  <cp:lastPrinted>2020-02-27T20:00:43Z</cp:lastPrinted>
  <dcterms:created xsi:type="dcterms:W3CDTF">2018-07-09T18:33:49Z</dcterms:created>
  <dcterms:modified xsi:type="dcterms:W3CDTF">2022-05-22T21:39:35Z</dcterms:modified>
</cp:coreProperties>
</file>