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4_DB7D6ABD.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60" r:id="rId2"/>
  </p:sldIdLst>
  <p:sldSz cx="51114325" cy="384968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125" userDrawn="1">
          <p15:clr>
            <a:srgbClr val="A4A3A4"/>
          </p15:clr>
        </p15:guide>
        <p15:guide id="2" pos="16099"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804319-9A3C-C61F-7E05-FF95BBE418BB}" name="Hwang, Kwang Hu" initials="HKH" userId="S::khwang5@liberty.edu::0ad483b7-5167-4353-91ed-77d09cca0ee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00"/>
    <p:restoredTop sz="95958"/>
  </p:normalViewPr>
  <p:slideViewPr>
    <p:cSldViewPr snapToGrid="0" snapToObjects="1">
      <p:cViewPr varScale="1">
        <p:scale>
          <a:sx n="19" d="100"/>
          <a:sy n="19" d="100"/>
        </p:scale>
        <p:origin x="996" y="78"/>
      </p:cViewPr>
      <p:guideLst>
        <p:guide orient="horz" pos="12125"/>
        <p:guide pos="1609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omments/modernComment_104_DB7D6ABD.xml><?xml version="1.0" encoding="utf-8"?>
<p188:cmLst xmlns:a="http://schemas.openxmlformats.org/drawingml/2006/main" xmlns:r="http://schemas.openxmlformats.org/officeDocument/2006/relationships" xmlns:p188="http://schemas.microsoft.com/office/powerpoint/2018/8/main">
  <p188:cm id="{09EBAF21-1B1D-104F-B7B5-7201445B9765}" authorId="{07804319-9A3C-C61F-7E05-FF95BBE418BB}" created="2022-01-19T05:01:51.959">
    <ac:txMkLst xmlns:ac="http://schemas.microsoft.com/office/drawing/2013/main/command">
      <pc:docMk xmlns:pc="http://schemas.microsoft.com/office/powerpoint/2013/main/command"/>
      <pc:sldMk xmlns:pc="http://schemas.microsoft.com/office/powerpoint/2013/main/command" cId="3682429629" sldId="260"/>
      <ac:spMk id="15" creationId="{0BA06277-F39C-E949-AA9E-431333645C2C}"/>
      <ac:txMk cp="0" len="8">
        <ac:context len="9" hash="176308562"/>
      </ac:txMk>
    </ac:txMkLst>
    <p188:pos x="12856635" y="1846610"/>
    <p188:txBody>
      <a:bodyPr/>
      <a:lstStyle/>
      <a:p>
        <a:r>
          <a:rPr lang="en-US"/>
          <a:t>reorder</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1479C8-CB21-9E43-8864-F71E48F3D77C}" type="datetimeFigureOut">
              <a:rPr lang="en-US" smtClean="0"/>
              <a:t>5/31/2022</a:t>
            </a:fld>
            <a:endParaRPr lang="en-US"/>
          </a:p>
        </p:txBody>
      </p:sp>
      <p:sp>
        <p:nvSpPr>
          <p:cNvPr id="4" name="Slide Image Placeholder 3"/>
          <p:cNvSpPr>
            <a:spLocks noGrp="1" noRot="1" noChangeAspect="1"/>
          </p:cNvSpPr>
          <p:nvPr>
            <p:ph type="sldImg" idx="2"/>
          </p:nvPr>
        </p:nvSpPr>
        <p:spPr>
          <a:xfrm>
            <a:off x="1379538" y="1143000"/>
            <a:ext cx="40989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05616A-52B6-AA42-A21D-C5B01CA9B372}" type="slidenum">
              <a:rPr lang="en-US" smtClean="0"/>
              <a:t>‹#›</a:t>
            </a:fld>
            <a:endParaRPr lang="en-US"/>
          </a:p>
        </p:txBody>
      </p:sp>
    </p:spTree>
    <p:extLst>
      <p:ext uri="{BB962C8B-B14F-4D97-AF65-F5344CB8AC3E}">
        <p14:creationId xmlns:p14="http://schemas.microsoft.com/office/powerpoint/2010/main" val="2076250673"/>
      </p:ext>
    </p:extLst>
  </p:cSld>
  <p:clrMap bg1="lt1" tx1="dk1" bg2="lt2" tx2="dk2" accent1="accent1" accent2="accent2" accent3="accent3" accent4="accent4" accent5="accent5" accent6="accent6" hlink="hlink" folHlink="folHlink"/>
  <p:notesStyle>
    <a:lvl1pPr marL="0" algn="l" defTabSz="4301338" rtl="0" eaLnBrk="1" latinLnBrk="0" hangingPunct="1">
      <a:defRPr sz="5645" kern="1200">
        <a:solidFill>
          <a:schemeClr val="tx1"/>
        </a:solidFill>
        <a:latin typeface="+mn-lt"/>
        <a:ea typeface="+mn-ea"/>
        <a:cs typeface="+mn-cs"/>
      </a:defRPr>
    </a:lvl1pPr>
    <a:lvl2pPr marL="2150669" algn="l" defTabSz="4301338" rtl="0" eaLnBrk="1" latinLnBrk="0" hangingPunct="1">
      <a:defRPr sz="5645" kern="1200">
        <a:solidFill>
          <a:schemeClr val="tx1"/>
        </a:solidFill>
        <a:latin typeface="+mn-lt"/>
        <a:ea typeface="+mn-ea"/>
        <a:cs typeface="+mn-cs"/>
      </a:defRPr>
    </a:lvl2pPr>
    <a:lvl3pPr marL="4301338" algn="l" defTabSz="4301338" rtl="0" eaLnBrk="1" latinLnBrk="0" hangingPunct="1">
      <a:defRPr sz="5645" kern="1200">
        <a:solidFill>
          <a:schemeClr val="tx1"/>
        </a:solidFill>
        <a:latin typeface="+mn-lt"/>
        <a:ea typeface="+mn-ea"/>
        <a:cs typeface="+mn-cs"/>
      </a:defRPr>
    </a:lvl3pPr>
    <a:lvl4pPr marL="6452006" algn="l" defTabSz="4301338" rtl="0" eaLnBrk="1" latinLnBrk="0" hangingPunct="1">
      <a:defRPr sz="5645" kern="1200">
        <a:solidFill>
          <a:schemeClr val="tx1"/>
        </a:solidFill>
        <a:latin typeface="+mn-lt"/>
        <a:ea typeface="+mn-ea"/>
        <a:cs typeface="+mn-cs"/>
      </a:defRPr>
    </a:lvl4pPr>
    <a:lvl5pPr marL="8602675" algn="l" defTabSz="4301338" rtl="0" eaLnBrk="1" latinLnBrk="0" hangingPunct="1">
      <a:defRPr sz="5645" kern="1200">
        <a:solidFill>
          <a:schemeClr val="tx1"/>
        </a:solidFill>
        <a:latin typeface="+mn-lt"/>
        <a:ea typeface="+mn-ea"/>
        <a:cs typeface="+mn-cs"/>
      </a:defRPr>
    </a:lvl5pPr>
    <a:lvl6pPr marL="10753344" algn="l" defTabSz="4301338" rtl="0" eaLnBrk="1" latinLnBrk="0" hangingPunct="1">
      <a:defRPr sz="5645" kern="1200">
        <a:solidFill>
          <a:schemeClr val="tx1"/>
        </a:solidFill>
        <a:latin typeface="+mn-lt"/>
        <a:ea typeface="+mn-ea"/>
        <a:cs typeface="+mn-cs"/>
      </a:defRPr>
    </a:lvl6pPr>
    <a:lvl7pPr marL="12904013" algn="l" defTabSz="4301338" rtl="0" eaLnBrk="1" latinLnBrk="0" hangingPunct="1">
      <a:defRPr sz="5645" kern="1200">
        <a:solidFill>
          <a:schemeClr val="tx1"/>
        </a:solidFill>
        <a:latin typeface="+mn-lt"/>
        <a:ea typeface="+mn-ea"/>
        <a:cs typeface="+mn-cs"/>
      </a:defRPr>
    </a:lvl7pPr>
    <a:lvl8pPr marL="15054682" algn="l" defTabSz="4301338" rtl="0" eaLnBrk="1" latinLnBrk="0" hangingPunct="1">
      <a:defRPr sz="5645" kern="1200">
        <a:solidFill>
          <a:schemeClr val="tx1"/>
        </a:solidFill>
        <a:latin typeface="+mn-lt"/>
        <a:ea typeface="+mn-ea"/>
        <a:cs typeface="+mn-cs"/>
      </a:defRPr>
    </a:lvl8pPr>
    <a:lvl9pPr marL="17205350" algn="l" defTabSz="4301338" rtl="0" eaLnBrk="1" latinLnBrk="0" hangingPunct="1">
      <a:defRPr sz="564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9538" y="1143000"/>
            <a:ext cx="4098925" cy="3086100"/>
          </a:xfrm>
        </p:spPr>
      </p:sp>
      <p:sp>
        <p:nvSpPr>
          <p:cNvPr id="3" name="Notes Placeholder 2"/>
          <p:cNvSpPr>
            <a:spLocks noGrp="1"/>
          </p:cNvSpPr>
          <p:nvPr>
            <p:ph type="body" idx="1"/>
          </p:nvPr>
        </p:nvSpPr>
        <p:spPr/>
        <p:txBody>
          <a:bodyPr/>
          <a:lstStyle/>
          <a:p>
            <a:pPr marL="185738" indent="-185738">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APS REQUIREMENTS</a:t>
            </a:r>
          </a:p>
          <a:p>
            <a:pPr marL="2336407" lvl="1" indent="-185738">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Size = 55.9” width x 42.1” height, landscape</a:t>
            </a:r>
          </a:p>
          <a:p>
            <a:pPr marL="2336407" lvl="1" indent="-185738">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Minimum of 24-28 font size, 32+ better for readability</a:t>
            </a:r>
          </a:p>
          <a:p>
            <a:pPr marL="2336407" lvl="1" indent="-185738">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Images as jpg with 72/96 dpi</a:t>
            </a:r>
          </a:p>
          <a:p>
            <a:pPr marL="2336407" lvl="1" indent="-185738">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File &gt; save as &gt; PDF</a:t>
            </a:r>
          </a:p>
        </p:txBody>
      </p:sp>
      <p:sp>
        <p:nvSpPr>
          <p:cNvPr id="4" name="Slide Number Placeholder 3"/>
          <p:cNvSpPr>
            <a:spLocks noGrp="1"/>
          </p:cNvSpPr>
          <p:nvPr>
            <p:ph type="sldNum" sz="quarter" idx="5"/>
          </p:nvPr>
        </p:nvSpPr>
        <p:spPr/>
        <p:txBody>
          <a:bodyPr/>
          <a:lstStyle/>
          <a:p>
            <a:fld id="{4905616A-52B6-AA42-A21D-C5B01CA9B372}" type="slidenum">
              <a:rPr lang="en-US" smtClean="0"/>
              <a:t>1</a:t>
            </a:fld>
            <a:endParaRPr lang="en-US"/>
          </a:p>
        </p:txBody>
      </p:sp>
    </p:spTree>
    <p:extLst>
      <p:ext uri="{BB962C8B-B14F-4D97-AF65-F5344CB8AC3E}">
        <p14:creationId xmlns:p14="http://schemas.microsoft.com/office/powerpoint/2010/main" val="1332112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33575" y="6300301"/>
            <a:ext cx="43447176" cy="13402616"/>
          </a:xfrm>
        </p:spPr>
        <p:txBody>
          <a:bodyPr anchor="b"/>
          <a:lstStyle>
            <a:lvl1pPr algn="ctr">
              <a:defRPr sz="33539"/>
            </a:lvl1pPr>
          </a:lstStyle>
          <a:p>
            <a:r>
              <a:rPr lang="en-US"/>
              <a:t>Click to edit Master title style</a:t>
            </a:r>
            <a:endParaRPr lang="en-US" dirty="0"/>
          </a:p>
        </p:txBody>
      </p:sp>
      <p:sp>
        <p:nvSpPr>
          <p:cNvPr id="3" name="Subtitle 2"/>
          <p:cNvSpPr>
            <a:spLocks noGrp="1"/>
          </p:cNvSpPr>
          <p:nvPr>
            <p:ph type="subTitle" idx="1"/>
          </p:nvPr>
        </p:nvSpPr>
        <p:spPr>
          <a:xfrm>
            <a:off x="6389291" y="20219774"/>
            <a:ext cx="38335744" cy="9294497"/>
          </a:xfrm>
        </p:spPr>
        <p:txBody>
          <a:bodyPr/>
          <a:lstStyle>
            <a:lvl1pPr marL="0" indent="0" algn="ctr">
              <a:buNone/>
              <a:defRPr sz="13416"/>
            </a:lvl1pPr>
            <a:lvl2pPr marL="2555702" indent="0" algn="ctr">
              <a:buNone/>
              <a:defRPr sz="11180"/>
            </a:lvl2pPr>
            <a:lvl3pPr marL="5111405" indent="0" algn="ctr">
              <a:buNone/>
              <a:defRPr sz="10062"/>
            </a:lvl3pPr>
            <a:lvl4pPr marL="7667107" indent="0" algn="ctr">
              <a:buNone/>
              <a:defRPr sz="8944"/>
            </a:lvl4pPr>
            <a:lvl5pPr marL="10222809" indent="0" algn="ctr">
              <a:buNone/>
              <a:defRPr sz="8944"/>
            </a:lvl5pPr>
            <a:lvl6pPr marL="12778511" indent="0" algn="ctr">
              <a:buNone/>
              <a:defRPr sz="8944"/>
            </a:lvl6pPr>
            <a:lvl7pPr marL="15334214" indent="0" algn="ctr">
              <a:buNone/>
              <a:defRPr sz="8944"/>
            </a:lvl7pPr>
            <a:lvl8pPr marL="17889916" indent="0" algn="ctr">
              <a:buNone/>
              <a:defRPr sz="8944"/>
            </a:lvl8pPr>
            <a:lvl9pPr marL="20445618" indent="0" algn="ctr">
              <a:buNone/>
              <a:defRPr sz="894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FBB429-E1C0-4B4D-8621-97BC5ED13D77}" type="datetimeFigureOut">
              <a:rPr lang="en-US" smtClean="0"/>
              <a:t>5/31/2022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98224B-1D5C-E642-8FA5-F244971B32D7}" type="slidenum">
              <a:rPr lang="en-US" smtClean="0"/>
              <a:t>‹#›</a:t>
            </a:fld>
            <a:endParaRPr lang="en-US" dirty="0"/>
          </a:p>
        </p:txBody>
      </p:sp>
    </p:spTree>
    <p:extLst>
      <p:ext uri="{BB962C8B-B14F-4D97-AF65-F5344CB8AC3E}">
        <p14:creationId xmlns:p14="http://schemas.microsoft.com/office/powerpoint/2010/main" val="2823098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FBB429-E1C0-4B4D-8621-97BC5ED13D77}" type="datetimeFigureOut">
              <a:rPr lang="en-US" smtClean="0"/>
              <a:t>5/31/2022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98224B-1D5C-E642-8FA5-F244971B32D7}" type="slidenum">
              <a:rPr lang="en-US" smtClean="0"/>
              <a:t>‹#›</a:t>
            </a:fld>
            <a:endParaRPr lang="en-US" dirty="0"/>
          </a:p>
        </p:txBody>
      </p:sp>
    </p:spTree>
    <p:extLst>
      <p:ext uri="{BB962C8B-B14F-4D97-AF65-F5344CB8AC3E}">
        <p14:creationId xmlns:p14="http://schemas.microsoft.com/office/powerpoint/2010/main" val="1403390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87491" y="9597496"/>
            <a:ext cx="44086105" cy="16013628"/>
          </a:xfrm>
        </p:spPr>
        <p:txBody>
          <a:bodyPr anchor="b"/>
          <a:lstStyle>
            <a:lvl1pPr>
              <a:defRPr sz="33539"/>
            </a:lvl1pPr>
          </a:lstStyle>
          <a:p>
            <a:r>
              <a:rPr lang="en-US"/>
              <a:t>Click to edit Master title style</a:t>
            </a:r>
            <a:endParaRPr lang="en-US" dirty="0"/>
          </a:p>
        </p:txBody>
      </p:sp>
      <p:sp>
        <p:nvSpPr>
          <p:cNvPr id="3" name="Text Placeholder 2"/>
          <p:cNvSpPr>
            <a:spLocks noGrp="1"/>
          </p:cNvSpPr>
          <p:nvPr>
            <p:ph type="body" idx="1"/>
          </p:nvPr>
        </p:nvSpPr>
        <p:spPr>
          <a:xfrm>
            <a:off x="3487491" y="25762619"/>
            <a:ext cx="44086105" cy="8421189"/>
          </a:xfrm>
        </p:spPr>
        <p:txBody>
          <a:bodyPr/>
          <a:lstStyle>
            <a:lvl1pPr marL="0" indent="0">
              <a:buNone/>
              <a:defRPr sz="13416">
                <a:solidFill>
                  <a:schemeClr val="tx1"/>
                </a:solidFill>
              </a:defRPr>
            </a:lvl1pPr>
            <a:lvl2pPr marL="2555702" indent="0">
              <a:buNone/>
              <a:defRPr sz="11180">
                <a:solidFill>
                  <a:schemeClr val="tx1">
                    <a:tint val="75000"/>
                  </a:schemeClr>
                </a:solidFill>
              </a:defRPr>
            </a:lvl2pPr>
            <a:lvl3pPr marL="5111405" indent="0">
              <a:buNone/>
              <a:defRPr sz="10062">
                <a:solidFill>
                  <a:schemeClr val="tx1">
                    <a:tint val="75000"/>
                  </a:schemeClr>
                </a:solidFill>
              </a:defRPr>
            </a:lvl3pPr>
            <a:lvl4pPr marL="7667107" indent="0">
              <a:buNone/>
              <a:defRPr sz="8944">
                <a:solidFill>
                  <a:schemeClr val="tx1">
                    <a:tint val="75000"/>
                  </a:schemeClr>
                </a:solidFill>
              </a:defRPr>
            </a:lvl4pPr>
            <a:lvl5pPr marL="10222809" indent="0">
              <a:buNone/>
              <a:defRPr sz="8944">
                <a:solidFill>
                  <a:schemeClr val="tx1">
                    <a:tint val="75000"/>
                  </a:schemeClr>
                </a:solidFill>
              </a:defRPr>
            </a:lvl5pPr>
            <a:lvl6pPr marL="12778511" indent="0">
              <a:buNone/>
              <a:defRPr sz="8944">
                <a:solidFill>
                  <a:schemeClr val="tx1">
                    <a:tint val="75000"/>
                  </a:schemeClr>
                </a:solidFill>
              </a:defRPr>
            </a:lvl6pPr>
            <a:lvl7pPr marL="15334214" indent="0">
              <a:buNone/>
              <a:defRPr sz="8944">
                <a:solidFill>
                  <a:schemeClr val="tx1">
                    <a:tint val="75000"/>
                  </a:schemeClr>
                </a:solidFill>
              </a:defRPr>
            </a:lvl7pPr>
            <a:lvl8pPr marL="17889916" indent="0">
              <a:buNone/>
              <a:defRPr sz="8944">
                <a:solidFill>
                  <a:schemeClr val="tx1">
                    <a:tint val="75000"/>
                  </a:schemeClr>
                </a:solidFill>
              </a:defRPr>
            </a:lvl8pPr>
            <a:lvl9pPr marL="20445618" indent="0">
              <a:buNone/>
              <a:defRPr sz="894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FBB429-E1C0-4B4D-8621-97BC5ED13D77}" type="datetimeFigureOut">
              <a:rPr lang="en-US" smtClean="0"/>
              <a:t>5/31/2022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98224B-1D5C-E642-8FA5-F244971B32D7}" type="slidenum">
              <a:rPr lang="en-US" smtClean="0"/>
              <a:t>‹#›</a:t>
            </a:fld>
            <a:endParaRPr lang="en-US" dirty="0"/>
          </a:p>
        </p:txBody>
      </p:sp>
    </p:spTree>
    <p:extLst>
      <p:ext uri="{BB962C8B-B14F-4D97-AF65-F5344CB8AC3E}">
        <p14:creationId xmlns:p14="http://schemas.microsoft.com/office/powerpoint/2010/main" val="3731617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514110" y="10248010"/>
            <a:ext cx="21723588" cy="244259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5876627" y="10248010"/>
            <a:ext cx="21723588" cy="244259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FBB429-E1C0-4B4D-8621-97BC5ED13D77}" type="datetimeFigureOut">
              <a:rPr lang="en-US" smtClean="0"/>
              <a:t>5/31/2022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98224B-1D5C-E642-8FA5-F244971B32D7}" type="slidenum">
              <a:rPr lang="en-US" smtClean="0"/>
              <a:t>‹#›</a:t>
            </a:fld>
            <a:endParaRPr lang="en-US" dirty="0"/>
          </a:p>
        </p:txBody>
      </p:sp>
    </p:spTree>
    <p:extLst>
      <p:ext uri="{BB962C8B-B14F-4D97-AF65-F5344CB8AC3E}">
        <p14:creationId xmlns:p14="http://schemas.microsoft.com/office/powerpoint/2010/main" val="1193965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520768" y="2049610"/>
            <a:ext cx="44086105" cy="7440950"/>
          </a:xfrm>
        </p:spPr>
        <p:txBody>
          <a:bodyPr/>
          <a:lstStyle/>
          <a:p>
            <a:r>
              <a:rPr lang="en-US"/>
              <a:t>Click to edit Master title style</a:t>
            </a:r>
            <a:endParaRPr lang="en-US" dirty="0"/>
          </a:p>
        </p:txBody>
      </p:sp>
      <p:sp>
        <p:nvSpPr>
          <p:cNvPr id="3" name="Text Placeholder 2"/>
          <p:cNvSpPr>
            <a:spLocks noGrp="1"/>
          </p:cNvSpPr>
          <p:nvPr>
            <p:ph type="body" idx="1"/>
          </p:nvPr>
        </p:nvSpPr>
        <p:spPr>
          <a:xfrm>
            <a:off x="3520773" y="9437084"/>
            <a:ext cx="21623752" cy="4624969"/>
          </a:xfrm>
        </p:spPr>
        <p:txBody>
          <a:bodyPr anchor="b"/>
          <a:lstStyle>
            <a:lvl1pPr marL="0" indent="0">
              <a:buNone/>
              <a:defRPr sz="13416" b="1"/>
            </a:lvl1pPr>
            <a:lvl2pPr marL="2555702" indent="0">
              <a:buNone/>
              <a:defRPr sz="11180" b="1"/>
            </a:lvl2pPr>
            <a:lvl3pPr marL="5111405" indent="0">
              <a:buNone/>
              <a:defRPr sz="10062" b="1"/>
            </a:lvl3pPr>
            <a:lvl4pPr marL="7667107" indent="0">
              <a:buNone/>
              <a:defRPr sz="8944" b="1"/>
            </a:lvl4pPr>
            <a:lvl5pPr marL="10222809" indent="0">
              <a:buNone/>
              <a:defRPr sz="8944" b="1"/>
            </a:lvl5pPr>
            <a:lvl6pPr marL="12778511" indent="0">
              <a:buNone/>
              <a:defRPr sz="8944" b="1"/>
            </a:lvl6pPr>
            <a:lvl7pPr marL="15334214" indent="0">
              <a:buNone/>
              <a:defRPr sz="8944" b="1"/>
            </a:lvl7pPr>
            <a:lvl8pPr marL="17889916" indent="0">
              <a:buNone/>
              <a:defRPr sz="8944" b="1"/>
            </a:lvl8pPr>
            <a:lvl9pPr marL="20445618" indent="0">
              <a:buNone/>
              <a:defRPr sz="8944" b="1"/>
            </a:lvl9pPr>
          </a:lstStyle>
          <a:p>
            <a:pPr lvl="0"/>
            <a:r>
              <a:rPr lang="en-US"/>
              <a:t>Click to edit Master text styles</a:t>
            </a:r>
          </a:p>
        </p:txBody>
      </p:sp>
      <p:sp>
        <p:nvSpPr>
          <p:cNvPr id="4" name="Content Placeholder 3"/>
          <p:cNvSpPr>
            <a:spLocks noGrp="1"/>
          </p:cNvSpPr>
          <p:nvPr>
            <p:ph sz="half" idx="2"/>
          </p:nvPr>
        </p:nvSpPr>
        <p:spPr>
          <a:xfrm>
            <a:off x="3520773" y="14062053"/>
            <a:ext cx="21623752" cy="20683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5876630" y="9437084"/>
            <a:ext cx="21730246" cy="4624969"/>
          </a:xfrm>
        </p:spPr>
        <p:txBody>
          <a:bodyPr anchor="b"/>
          <a:lstStyle>
            <a:lvl1pPr marL="0" indent="0">
              <a:buNone/>
              <a:defRPr sz="13416" b="1"/>
            </a:lvl1pPr>
            <a:lvl2pPr marL="2555702" indent="0">
              <a:buNone/>
              <a:defRPr sz="11180" b="1"/>
            </a:lvl2pPr>
            <a:lvl3pPr marL="5111405" indent="0">
              <a:buNone/>
              <a:defRPr sz="10062" b="1"/>
            </a:lvl3pPr>
            <a:lvl4pPr marL="7667107" indent="0">
              <a:buNone/>
              <a:defRPr sz="8944" b="1"/>
            </a:lvl4pPr>
            <a:lvl5pPr marL="10222809" indent="0">
              <a:buNone/>
              <a:defRPr sz="8944" b="1"/>
            </a:lvl5pPr>
            <a:lvl6pPr marL="12778511" indent="0">
              <a:buNone/>
              <a:defRPr sz="8944" b="1"/>
            </a:lvl6pPr>
            <a:lvl7pPr marL="15334214" indent="0">
              <a:buNone/>
              <a:defRPr sz="8944" b="1"/>
            </a:lvl7pPr>
            <a:lvl8pPr marL="17889916" indent="0">
              <a:buNone/>
              <a:defRPr sz="8944" b="1"/>
            </a:lvl8pPr>
            <a:lvl9pPr marL="20445618" indent="0">
              <a:buNone/>
              <a:defRPr sz="8944" b="1"/>
            </a:lvl9pPr>
          </a:lstStyle>
          <a:p>
            <a:pPr lvl="0"/>
            <a:r>
              <a:rPr lang="en-US"/>
              <a:t>Click to edit Master text styles</a:t>
            </a:r>
          </a:p>
        </p:txBody>
      </p:sp>
      <p:sp>
        <p:nvSpPr>
          <p:cNvPr id="6" name="Content Placeholder 5"/>
          <p:cNvSpPr>
            <a:spLocks noGrp="1"/>
          </p:cNvSpPr>
          <p:nvPr>
            <p:ph sz="quarter" idx="4"/>
          </p:nvPr>
        </p:nvSpPr>
        <p:spPr>
          <a:xfrm>
            <a:off x="25876630" y="14062053"/>
            <a:ext cx="21730246" cy="20683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FBB429-E1C0-4B4D-8621-97BC5ED13D77}" type="datetimeFigureOut">
              <a:rPr lang="en-US" smtClean="0"/>
              <a:t>5/31/2022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798224B-1D5C-E642-8FA5-F244971B32D7}" type="slidenum">
              <a:rPr lang="en-US" smtClean="0"/>
              <a:t>‹#›</a:t>
            </a:fld>
            <a:endParaRPr lang="en-US" dirty="0"/>
          </a:p>
        </p:txBody>
      </p:sp>
    </p:spTree>
    <p:extLst>
      <p:ext uri="{BB962C8B-B14F-4D97-AF65-F5344CB8AC3E}">
        <p14:creationId xmlns:p14="http://schemas.microsoft.com/office/powerpoint/2010/main" val="4097430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FBB429-E1C0-4B4D-8621-97BC5ED13D77}" type="datetimeFigureOut">
              <a:rPr lang="en-US" smtClean="0"/>
              <a:t>5/31/2022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798224B-1D5C-E642-8FA5-F244971B32D7}" type="slidenum">
              <a:rPr lang="en-US" smtClean="0"/>
              <a:t>‹#›</a:t>
            </a:fld>
            <a:endParaRPr lang="en-US" dirty="0"/>
          </a:p>
        </p:txBody>
      </p:sp>
    </p:spTree>
    <p:extLst>
      <p:ext uri="{BB962C8B-B14F-4D97-AF65-F5344CB8AC3E}">
        <p14:creationId xmlns:p14="http://schemas.microsoft.com/office/powerpoint/2010/main" val="3606544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FBB429-E1C0-4B4D-8621-97BC5ED13D77}" type="datetimeFigureOut">
              <a:rPr lang="en-US" smtClean="0"/>
              <a:t>5/31/2022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798224B-1D5C-E642-8FA5-F244971B32D7}" type="slidenum">
              <a:rPr lang="en-US" smtClean="0"/>
              <a:t>‹#›</a:t>
            </a:fld>
            <a:endParaRPr lang="en-US" dirty="0"/>
          </a:p>
        </p:txBody>
      </p:sp>
    </p:spTree>
    <p:extLst>
      <p:ext uri="{BB962C8B-B14F-4D97-AF65-F5344CB8AC3E}">
        <p14:creationId xmlns:p14="http://schemas.microsoft.com/office/powerpoint/2010/main" val="2196842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0768" y="2566458"/>
            <a:ext cx="16485700" cy="8982604"/>
          </a:xfrm>
        </p:spPr>
        <p:txBody>
          <a:bodyPr anchor="b"/>
          <a:lstStyle>
            <a:lvl1pPr>
              <a:defRPr sz="17888"/>
            </a:lvl1pPr>
          </a:lstStyle>
          <a:p>
            <a:r>
              <a:rPr lang="en-US"/>
              <a:t>Click to edit Master title style</a:t>
            </a:r>
            <a:endParaRPr lang="en-US" dirty="0"/>
          </a:p>
        </p:txBody>
      </p:sp>
      <p:sp>
        <p:nvSpPr>
          <p:cNvPr id="3" name="Content Placeholder 2"/>
          <p:cNvSpPr>
            <a:spLocks noGrp="1"/>
          </p:cNvSpPr>
          <p:nvPr>
            <p:ph idx="1"/>
          </p:nvPr>
        </p:nvSpPr>
        <p:spPr>
          <a:xfrm>
            <a:off x="21730246" y="5542845"/>
            <a:ext cx="25876627" cy="27357733"/>
          </a:xfrm>
        </p:spPr>
        <p:txBody>
          <a:bodyPr/>
          <a:lstStyle>
            <a:lvl1pPr>
              <a:defRPr sz="17888"/>
            </a:lvl1pPr>
            <a:lvl2pPr>
              <a:defRPr sz="15652"/>
            </a:lvl2pPr>
            <a:lvl3pPr>
              <a:defRPr sz="13416"/>
            </a:lvl3pPr>
            <a:lvl4pPr>
              <a:defRPr sz="11180"/>
            </a:lvl4pPr>
            <a:lvl5pPr>
              <a:defRPr sz="11180"/>
            </a:lvl5pPr>
            <a:lvl6pPr>
              <a:defRPr sz="11180"/>
            </a:lvl6pPr>
            <a:lvl7pPr>
              <a:defRPr sz="11180"/>
            </a:lvl7pPr>
            <a:lvl8pPr>
              <a:defRPr sz="11180"/>
            </a:lvl8pPr>
            <a:lvl9pPr>
              <a:defRPr sz="111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520768" y="11549062"/>
            <a:ext cx="16485700" cy="21396067"/>
          </a:xfrm>
        </p:spPr>
        <p:txBody>
          <a:bodyPr/>
          <a:lstStyle>
            <a:lvl1pPr marL="0" indent="0">
              <a:buNone/>
              <a:defRPr sz="8944"/>
            </a:lvl1pPr>
            <a:lvl2pPr marL="2555702" indent="0">
              <a:buNone/>
              <a:defRPr sz="7826"/>
            </a:lvl2pPr>
            <a:lvl3pPr marL="5111405" indent="0">
              <a:buNone/>
              <a:defRPr sz="6708"/>
            </a:lvl3pPr>
            <a:lvl4pPr marL="7667107" indent="0">
              <a:buNone/>
              <a:defRPr sz="5590"/>
            </a:lvl4pPr>
            <a:lvl5pPr marL="10222809" indent="0">
              <a:buNone/>
              <a:defRPr sz="5590"/>
            </a:lvl5pPr>
            <a:lvl6pPr marL="12778511" indent="0">
              <a:buNone/>
              <a:defRPr sz="5590"/>
            </a:lvl6pPr>
            <a:lvl7pPr marL="15334214" indent="0">
              <a:buNone/>
              <a:defRPr sz="5590"/>
            </a:lvl7pPr>
            <a:lvl8pPr marL="17889916" indent="0">
              <a:buNone/>
              <a:defRPr sz="5590"/>
            </a:lvl8pPr>
            <a:lvl9pPr marL="20445618" indent="0">
              <a:buNone/>
              <a:defRPr sz="5590"/>
            </a:lvl9pPr>
          </a:lstStyle>
          <a:p>
            <a:pPr lvl="0"/>
            <a:r>
              <a:rPr lang="en-US"/>
              <a:t>Click to edit Master text styles</a:t>
            </a:r>
          </a:p>
        </p:txBody>
      </p:sp>
      <p:sp>
        <p:nvSpPr>
          <p:cNvPr id="5" name="Date Placeholder 4"/>
          <p:cNvSpPr>
            <a:spLocks noGrp="1"/>
          </p:cNvSpPr>
          <p:nvPr>
            <p:ph type="dt" sz="half" idx="10"/>
          </p:nvPr>
        </p:nvSpPr>
        <p:spPr/>
        <p:txBody>
          <a:bodyPr/>
          <a:lstStyle/>
          <a:p>
            <a:fld id="{39FBB429-E1C0-4B4D-8621-97BC5ED13D77}" type="datetimeFigureOut">
              <a:rPr lang="en-US" smtClean="0"/>
              <a:t>5/31/2022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98224B-1D5C-E642-8FA5-F244971B32D7}" type="slidenum">
              <a:rPr lang="en-US" smtClean="0"/>
              <a:t>‹#›</a:t>
            </a:fld>
            <a:endParaRPr lang="en-US" dirty="0"/>
          </a:p>
        </p:txBody>
      </p:sp>
    </p:spTree>
    <p:extLst>
      <p:ext uri="{BB962C8B-B14F-4D97-AF65-F5344CB8AC3E}">
        <p14:creationId xmlns:p14="http://schemas.microsoft.com/office/powerpoint/2010/main" val="820134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0768" y="2566458"/>
            <a:ext cx="16485700" cy="8982604"/>
          </a:xfrm>
        </p:spPr>
        <p:txBody>
          <a:bodyPr anchor="b"/>
          <a:lstStyle>
            <a:lvl1pPr>
              <a:defRPr sz="17888"/>
            </a:lvl1pPr>
          </a:lstStyle>
          <a:p>
            <a:r>
              <a:rPr lang="en-US"/>
              <a:t>Click to edit Master title style</a:t>
            </a:r>
            <a:endParaRPr lang="en-US" dirty="0"/>
          </a:p>
        </p:txBody>
      </p:sp>
      <p:sp>
        <p:nvSpPr>
          <p:cNvPr id="3" name="Picture Placeholder 2"/>
          <p:cNvSpPr>
            <a:spLocks noGrp="1" noChangeAspect="1"/>
          </p:cNvSpPr>
          <p:nvPr>
            <p:ph type="pic" idx="1"/>
          </p:nvPr>
        </p:nvSpPr>
        <p:spPr>
          <a:xfrm>
            <a:off x="21730246" y="5542845"/>
            <a:ext cx="25876627" cy="27357733"/>
          </a:xfrm>
        </p:spPr>
        <p:txBody>
          <a:bodyPr anchor="t"/>
          <a:lstStyle>
            <a:lvl1pPr marL="0" indent="0">
              <a:buNone/>
              <a:defRPr sz="17888"/>
            </a:lvl1pPr>
            <a:lvl2pPr marL="2555702" indent="0">
              <a:buNone/>
              <a:defRPr sz="15652"/>
            </a:lvl2pPr>
            <a:lvl3pPr marL="5111405" indent="0">
              <a:buNone/>
              <a:defRPr sz="13416"/>
            </a:lvl3pPr>
            <a:lvl4pPr marL="7667107" indent="0">
              <a:buNone/>
              <a:defRPr sz="11180"/>
            </a:lvl4pPr>
            <a:lvl5pPr marL="10222809" indent="0">
              <a:buNone/>
              <a:defRPr sz="11180"/>
            </a:lvl5pPr>
            <a:lvl6pPr marL="12778511" indent="0">
              <a:buNone/>
              <a:defRPr sz="11180"/>
            </a:lvl6pPr>
            <a:lvl7pPr marL="15334214" indent="0">
              <a:buNone/>
              <a:defRPr sz="11180"/>
            </a:lvl7pPr>
            <a:lvl8pPr marL="17889916" indent="0">
              <a:buNone/>
              <a:defRPr sz="11180"/>
            </a:lvl8pPr>
            <a:lvl9pPr marL="20445618" indent="0">
              <a:buNone/>
              <a:defRPr sz="11180"/>
            </a:lvl9pPr>
          </a:lstStyle>
          <a:p>
            <a:r>
              <a:rPr lang="en-US"/>
              <a:t>Click icon to add picture</a:t>
            </a:r>
            <a:endParaRPr lang="en-US" dirty="0"/>
          </a:p>
        </p:txBody>
      </p:sp>
      <p:sp>
        <p:nvSpPr>
          <p:cNvPr id="4" name="Text Placeholder 3"/>
          <p:cNvSpPr>
            <a:spLocks noGrp="1"/>
          </p:cNvSpPr>
          <p:nvPr>
            <p:ph type="body" sz="half" idx="2"/>
          </p:nvPr>
        </p:nvSpPr>
        <p:spPr>
          <a:xfrm>
            <a:off x="3520768" y="11549062"/>
            <a:ext cx="16485700" cy="21396067"/>
          </a:xfrm>
        </p:spPr>
        <p:txBody>
          <a:bodyPr/>
          <a:lstStyle>
            <a:lvl1pPr marL="0" indent="0">
              <a:buNone/>
              <a:defRPr sz="8944"/>
            </a:lvl1pPr>
            <a:lvl2pPr marL="2555702" indent="0">
              <a:buNone/>
              <a:defRPr sz="7826"/>
            </a:lvl2pPr>
            <a:lvl3pPr marL="5111405" indent="0">
              <a:buNone/>
              <a:defRPr sz="6708"/>
            </a:lvl3pPr>
            <a:lvl4pPr marL="7667107" indent="0">
              <a:buNone/>
              <a:defRPr sz="5590"/>
            </a:lvl4pPr>
            <a:lvl5pPr marL="10222809" indent="0">
              <a:buNone/>
              <a:defRPr sz="5590"/>
            </a:lvl5pPr>
            <a:lvl6pPr marL="12778511" indent="0">
              <a:buNone/>
              <a:defRPr sz="5590"/>
            </a:lvl6pPr>
            <a:lvl7pPr marL="15334214" indent="0">
              <a:buNone/>
              <a:defRPr sz="5590"/>
            </a:lvl7pPr>
            <a:lvl8pPr marL="17889916" indent="0">
              <a:buNone/>
              <a:defRPr sz="5590"/>
            </a:lvl8pPr>
            <a:lvl9pPr marL="20445618" indent="0">
              <a:buNone/>
              <a:defRPr sz="5590"/>
            </a:lvl9pPr>
          </a:lstStyle>
          <a:p>
            <a:pPr lvl="0"/>
            <a:r>
              <a:rPr lang="en-US"/>
              <a:t>Click to edit Master text styles</a:t>
            </a:r>
          </a:p>
        </p:txBody>
      </p:sp>
      <p:sp>
        <p:nvSpPr>
          <p:cNvPr id="5" name="Date Placeholder 4"/>
          <p:cNvSpPr>
            <a:spLocks noGrp="1"/>
          </p:cNvSpPr>
          <p:nvPr>
            <p:ph type="dt" sz="half" idx="10"/>
          </p:nvPr>
        </p:nvSpPr>
        <p:spPr/>
        <p:txBody>
          <a:bodyPr/>
          <a:lstStyle/>
          <a:p>
            <a:fld id="{39FBB429-E1C0-4B4D-8621-97BC5ED13D77}" type="datetimeFigureOut">
              <a:rPr lang="en-US" smtClean="0"/>
              <a:t>5/31/2022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98224B-1D5C-E642-8FA5-F244971B32D7}" type="slidenum">
              <a:rPr lang="en-US" smtClean="0"/>
              <a:t>‹#›</a:t>
            </a:fld>
            <a:endParaRPr lang="en-US" dirty="0"/>
          </a:p>
        </p:txBody>
      </p:sp>
    </p:spTree>
    <p:extLst>
      <p:ext uri="{BB962C8B-B14F-4D97-AF65-F5344CB8AC3E}">
        <p14:creationId xmlns:p14="http://schemas.microsoft.com/office/powerpoint/2010/main" val="3316984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FBB429-E1C0-4B4D-8621-97BC5ED13D77}" type="datetimeFigureOut">
              <a:rPr lang="en-US" smtClean="0"/>
              <a:t>5/31/2022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98224B-1D5C-E642-8FA5-F244971B32D7}" type="slidenum">
              <a:rPr lang="en-US" smtClean="0"/>
              <a:t>‹#›</a:t>
            </a:fld>
            <a:endParaRPr lang="en-US" dirty="0"/>
          </a:p>
        </p:txBody>
      </p:sp>
    </p:spTree>
    <p:extLst>
      <p:ext uri="{BB962C8B-B14F-4D97-AF65-F5344CB8AC3E}">
        <p14:creationId xmlns:p14="http://schemas.microsoft.com/office/powerpoint/2010/main" val="131573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578692" y="2049602"/>
            <a:ext cx="11021526" cy="326243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514113" y="2049602"/>
            <a:ext cx="32425650" cy="326243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FBB429-E1C0-4B4D-8621-97BC5ED13D77}" type="datetimeFigureOut">
              <a:rPr lang="en-US" smtClean="0"/>
              <a:t>5/31/2022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98224B-1D5C-E642-8FA5-F244971B32D7}" type="slidenum">
              <a:rPr lang="en-US" smtClean="0"/>
              <a:t>‹#›</a:t>
            </a:fld>
            <a:endParaRPr lang="en-US" dirty="0"/>
          </a:p>
        </p:txBody>
      </p:sp>
    </p:spTree>
    <p:extLst>
      <p:ext uri="{BB962C8B-B14F-4D97-AF65-F5344CB8AC3E}">
        <p14:creationId xmlns:p14="http://schemas.microsoft.com/office/powerpoint/2010/main" val="2317992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14110" y="2049610"/>
            <a:ext cx="44086105" cy="744095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514110" y="10248010"/>
            <a:ext cx="44086105" cy="244259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514110" y="35680908"/>
            <a:ext cx="11500723" cy="2049602"/>
          </a:xfrm>
          <a:prstGeom prst="rect">
            <a:avLst/>
          </a:prstGeom>
        </p:spPr>
        <p:txBody>
          <a:bodyPr vert="horz" lIns="91440" tIns="45720" rIns="91440" bIns="45720" rtlCol="0" anchor="ctr"/>
          <a:lstStyle>
            <a:lvl1pPr algn="l">
              <a:defRPr sz="6708">
                <a:solidFill>
                  <a:schemeClr val="tx1">
                    <a:tint val="75000"/>
                  </a:schemeClr>
                </a:solidFill>
              </a:defRPr>
            </a:lvl1pPr>
          </a:lstStyle>
          <a:p>
            <a:fld id="{39FBB429-E1C0-4B4D-8621-97BC5ED13D77}" type="datetimeFigureOut">
              <a:rPr lang="en-US" smtClean="0"/>
              <a:t>5/31/2022</a:t>
            </a:fld>
            <a:endParaRPr lang="en-US" dirty="0"/>
          </a:p>
        </p:txBody>
      </p:sp>
      <p:sp>
        <p:nvSpPr>
          <p:cNvPr id="5" name="Footer Placeholder 4"/>
          <p:cNvSpPr>
            <a:spLocks noGrp="1"/>
          </p:cNvSpPr>
          <p:nvPr>
            <p:ph type="ftr" sz="quarter" idx="3"/>
          </p:nvPr>
        </p:nvSpPr>
        <p:spPr>
          <a:xfrm>
            <a:off x="16931620" y="35680908"/>
            <a:ext cx="17251085" cy="2049602"/>
          </a:xfrm>
          <a:prstGeom prst="rect">
            <a:avLst/>
          </a:prstGeom>
        </p:spPr>
        <p:txBody>
          <a:bodyPr vert="horz" lIns="91440" tIns="45720" rIns="91440" bIns="45720" rtlCol="0" anchor="ctr"/>
          <a:lstStyle>
            <a:lvl1pPr algn="ctr">
              <a:defRPr sz="6708">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6099492" y="35680908"/>
            <a:ext cx="11500723" cy="2049602"/>
          </a:xfrm>
          <a:prstGeom prst="rect">
            <a:avLst/>
          </a:prstGeom>
        </p:spPr>
        <p:txBody>
          <a:bodyPr vert="horz" lIns="91440" tIns="45720" rIns="91440" bIns="45720" rtlCol="0" anchor="ctr"/>
          <a:lstStyle>
            <a:lvl1pPr algn="r">
              <a:defRPr sz="6708">
                <a:solidFill>
                  <a:schemeClr val="tx1">
                    <a:tint val="75000"/>
                  </a:schemeClr>
                </a:solidFill>
              </a:defRPr>
            </a:lvl1pPr>
          </a:lstStyle>
          <a:p>
            <a:fld id="{E798224B-1D5C-E642-8FA5-F244971B32D7}" type="slidenum">
              <a:rPr lang="en-US" smtClean="0"/>
              <a:t>‹#›</a:t>
            </a:fld>
            <a:endParaRPr lang="en-US" dirty="0"/>
          </a:p>
        </p:txBody>
      </p:sp>
    </p:spTree>
    <p:extLst>
      <p:ext uri="{BB962C8B-B14F-4D97-AF65-F5344CB8AC3E}">
        <p14:creationId xmlns:p14="http://schemas.microsoft.com/office/powerpoint/2010/main" val="35467105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111405" rtl="0" eaLnBrk="1" latinLnBrk="0" hangingPunct="1">
        <a:lnSpc>
          <a:spcPct val="90000"/>
        </a:lnSpc>
        <a:spcBef>
          <a:spcPct val="0"/>
        </a:spcBef>
        <a:buNone/>
        <a:defRPr sz="24596" kern="1200">
          <a:solidFill>
            <a:schemeClr val="tx1"/>
          </a:solidFill>
          <a:latin typeface="+mj-lt"/>
          <a:ea typeface="+mj-ea"/>
          <a:cs typeface="+mj-cs"/>
        </a:defRPr>
      </a:lvl1pPr>
    </p:titleStyle>
    <p:bodyStyle>
      <a:lvl1pPr marL="1277851" indent="-1277851" algn="l" defTabSz="5111405" rtl="0" eaLnBrk="1" latinLnBrk="0" hangingPunct="1">
        <a:lnSpc>
          <a:spcPct val="90000"/>
        </a:lnSpc>
        <a:spcBef>
          <a:spcPts val="5590"/>
        </a:spcBef>
        <a:buFont typeface="Arial" panose="020B0604020202020204" pitchFamily="34" charset="0"/>
        <a:buChar char="•"/>
        <a:defRPr sz="15652" kern="1200">
          <a:solidFill>
            <a:schemeClr val="tx1"/>
          </a:solidFill>
          <a:latin typeface="+mn-lt"/>
          <a:ea typeface="+mn-ea"/>
          <a:cs typeface="+mn-cs"/>
        </a:defRPr>
      </a:lvl1pPr>
      <a:lvl2pPr marL="3833553" indent="-1277851" algn="l" defTabSz="5111405" rtl="0" eaLnBrk="1" latinLnBrk="0" hangingPunct="1">
        <a:lnSpc>
          <a:spcPct val="90000"/>
        </a:lnSpc>
        <a:spcBef>
          <a:spcPts val="2795"/>
        </a:spcBef>
        <a:buFont typeface="Arial" panose="020B0604020202020204" pitchFamily="34" charset="0"/>
        <a:buChar char="•"/>
        <a:defRPr sz="13416" kern="1200">
          <a:solidFill>
            <a:schemeClr val="tx1"/>
          </a:solidFill>
          <a:latin typeface="+mn-lt"/>
          <a:ea typeface="+mn-ea"/>
          <a:cs typeface="+mn-cs"/>
        </a:defRPr>
      </a:lvl2pPr>
      <a:lvl3pPr marL="6389256" indent="-1277851" algn="l" defTabSz="5111405" rtl="0" eaLnBrk="1" latinLnBrk="0" hangingPunct="1">
        <a:lnSpc>
          <a:spcPct val="90000"/>
        </a:lnSpc>
        <a:spcBef>
          <a:spcPts val="2795"/>
        </a:spcBef>
        <a:buFont typeface="Arial" panose="020B0604020202020204" pitchFamily="34" charset="0"/>
        <a:buChar char="•"/>
        <a:defRPr sz="11180" kern="1200">
          <a:solidFill>
            <a:schemeClr val="tx1"/>
          </a:solidFill>
          <a:latin typeface="+mn-lt"/>
          <a:ea typeface="+mn-ea"/>
          <a:cs typeface="+mn-cs"/>
        </a:defRPr>
      </a:lvl3pPr>
      <a:lvl4pPr marL="8944958" indent="-1277851" algn="l" defTabSz="5111405" rtl="0" eaLnBrk="1" latinLnBrk="0" hangingPunct="1">
        <a:lnSpc>
          <a:spcPct val="90000"/>
        </a:lnSpc>
        <a:spcBef>
          <a:spcPts val="2795"/>
        </a:spcBef>
        <a:buFont typeface="Arial" panose="020B0604020202020204" pitchFamily="34" charset="0"/>
        <a:buChar char="•"/>
        <a:defRPr sz="10062" kern="1200">
          <a:solidFill>
            <a:schemeClr val="tx1"/>
          </a:solidFill>
          <a:latin typeface="+mn-lt"/>
          <a:ea typeface="+mn-ea"/>
          <a:cs typeface="+mn-cs"/>
        </a:defRPr>
      </a:lvl4pPr>
      <a:lvl5pPr marL="11500660" indent="-1277851" algn="l" defTabSz="5111405" rtl="0" eaLnBrk="1" latinLnBrk="0" hangingPunct="1">
        <a:lnSpc>
          <a:spcPct val="90000"/>
        </a:lnSpc>
        <a:spcBef>
          <a:spcPts val="2795"/>
        </a:spcBef>
        <a:buFont typeface="Arial" panose="020B0604020202020204" pitchFamily="34" charset="0"/>
        <a:buChar char="•"/>
        <a:defRPr sz="10062" kern="1200">
          <a:solidFill>
            <a:schemeClr val="tx1"/>
          </a:solidFill>
          <a:latin typeface="+mn-lt"/>
          <a:ea typeface="+mn-ea"/>
          <a:cs typeface="+mn-cs"/>
        </a:defRPr>
      </a:lvl5pPr>
      <a:lvl6pPr marL="14056363" indent="-1277851" algn="l" defTabSz="5111405" rtl="0" eaLnBrk="1" latinLnBrk="0" hangingPunct="1">
        <a:lnSpc>
          <a:spcPct val="90000"/>
        </a:lnSpc>
        <a:spcBef>
          <a:spcPts val="2795"/>
        </a:spcBef>
        <a:buFont typeface="Arial" panose="020B0604020202020204" pitchFamily="34" charset="0"/>
        <a:buChar char="•"/>
        <a:defRPr sz="10062" kern="1200">
          <a:solidFill>
            <a:schemeClr val="tx1"/>
          </a:solidFill>
          <a:latin typeface="+mn-lt"/>
          <a:ea typeface="+mn-ea"/>
          <a:cs typeface="+mn-cs"/>
        </a:defRPr>
      </a:lvl6pPr>
      <a:lvl7pPr marL="16612065" indent="-1277851" algn="l" defTabSz="5111405" rtl="0" eaLnBrk="1" latinLnBrk="0" hangingPunct="1">
        <a:lnSpc>
          <a:spcPct val="90000"/>
        </a:lnSpc>
        <a:spcBef>
          <a:spcPts val="2795"/>
        </a:spcBef>
        <a:buFont typeface="Arial" panose="020B0604020202020204" pitchFamily="34" charset="0"/>
        <a:buChar char="•"/>
        <a:defRPr sz="10062" kern="1200">
          <a:solidFill>
            <a:schemeClr val="tx1"/>
          </a:solidFill>
          <a:latin typeface="+mn-lt"/>
          <a:ea typeface="+mn-ea"/>
          <a:cs typeface="+mn-cs"/>
        </a:defRPr>
      </a:lvl7pPr>
      <a:lvl8pPr marL="19167767" indent="-1277851" algn="l" defTabSz="5111405" rtl="0" eaLnBrk="1" latinLnBrk="0" hangingPunct="1">
        <a:lnSpc>
          <a:spcPct val="90000"/>
        </a:lnSpc>
        <a:spcBef>
          <a:spcPts val="2795"/>
        </a:spcBef>
        <a:buFont typeface="Arial" panose="020B0604020202020204" pitchFamily="34" charset="0"/>
        <a:buChar char="•"/>
        <a:defRPr sz="10062" kern="1200">
          <a:solidFill>
            <a:schemeClr val="tx1"/>
          </a:solidFill>
          <a:latin typeface="+mn-lt"/>
          <a:ea typeface="+mn-ea"/>
          <a:cs typeface="+mn-cs"/>
        </a:defRPr>
      </a:lvl8pPr>
      <a:lvl9pPr marL="21723469" indent="-1277851" algn="l" defTabSz="5111405" rtl="0" eaLnBrk="1" latinLnBrk="0" hangingPunct="1">
        <a:lnSpc>
          <a:spcPct val="90000"/>
        </a:lnSpc>
        <a:spcBef>
          <a:spcPts val="2795"/>
        </a:spcBef>
        <a:buFont typeface="Arial" panose="020B0604020202020204" pitchFamily="34" charset="0"/>
        <a:buChar char="•"/>
        <a:defRPr sz="10062" kern="1200">
          <a:solidFill>
            <a:schemeClr val="tx1"/>
          </a:solidFill>
          <a:latin typeface="+mn-lt"/>
          <a:ea typeface="+mn-ea"/>
          <a:cs typeface="+mn-cs"/>
        </a:defRPr>
      </a:lvl9pPr>
    </p:bodyStyle>
    <p:otherStyle>
      <a:defPPr>
        <a:defRPr lang="en-US"/>
      </a:defPPr>
      <a:lvl1pPr marL="0" algn="l" defTabSz="5111405" rtl="0" eaLnBrk="1" latinLnBrk="0" hangingPunct="1">
        <a:defRPr sz="10062" kern="1200">
          <a:solidFill>
            <a:schemeClr val="tx1"/>
          </a:solidFill>
          <a:latin typeface="+mn-lt"/>
          <a:ea typeface="+mn-ea"/>
          <a:cs typeface="+mn-cs"/>
        </a:defRPr>
      </a:lvl1pPr>
      <a:lvl2pPr marL="2555702" algn="l" defTabSz="5111405" rtl="0" eaLnBrk="1" latinLnBrk="0" hangingPunct="1">
        <a:defRPr sz="10062" kern="1200">
          <a:solidFill>
            <a:schemeClr val="tx1"/>
          </a:solidFill>
          <a:latin typeface="+mn-lt"/>
          <a:ea typeface="+mn-ea"/>
          <a:cs typeface="+mn-cs"/>
        </a:defRPr>
      </a:lvl2pPr>
      <a:lvl3pPr marL="5111405" algn="l" defTabSz="5111405" rtl="0" eaLnBrk="1" latinLnBrk="0" hangingPunct="1">
        <a:defRPr sz="10062" kern="1200">
          <a:solidFill>
            <a:schemeClr val="tx1"/>
          </a:solidFill>
          <a:latin typeface="+mn-lt"/>
          <a:ea typeface="+mn-ea"/>
          <a:cs typeface="+mn-cs"/>
        </a:defRPr>
      </a:lvl3pPr>
      <a:lvl4pPr marL="7667107" algn="l" defTabSz="5111405" rtl="0" eaLnBrk="1" latinLnBrk="0" hangingPunct="1">
        <a:defRPr sz="10062" kern="1200">
          <a:solidFill>
            <a:schemeClr val="tx1"/>
          </a:solidFill>
          <a:latin typeface="+mn-lt"/>
          <a:ea typeface="+mn-ea"/>
          <a:cs typeface="+mn-cs"/>
        </a:defRPr>
      </a:lvl4pPr>
      <a:lvl5pPr marL="10222809" algn="l" defTabSz="5111405" rtl="0" eaLnBrk="1" latinLnBrk="0" hangingPunct="1">
        <a:defRPr sz="10062" kern="1200">
          <a:solidFill>
            <a:schemeClr val="tx1"/>
          </a:solidFill>
          <a:latin typeface="+mn-lt"/>
          <a:ea typeface="+mn-ea"/>
          <a:cs typeface="+mn-cs"/>
        </a:defRPr>
      </a:lvl5pPr>
      <a:lvl6pPr marL="12778511" algn="l" defTabSz="5111405" rtl="0" eaLnBrk="1" latinLnBrk="0" hangingPunct="1">
        <a:defRPr sz="10062" kern="1200">
          <a:solidFill>
            <a:schemeClr val="tx1"/>
          </a:solidFill>
          <a:latin typeface="+mn-lt"/>
          <a:ea typeface="+mn-ea"/>
          <a:cs typeface="+mn-cs"/>
        </a:defRPr>
      </a:lvl6pPr>
      <a:lvl7pPr marL="15334214" algn="l" defTabSz="5111405" rtl="0" eaLnBrk="1" latinLnBrk="0" hangingPunct="1">
        <a:defRPr sz="10062" kern="1200">
          <a:solidFill>
            <a:schemeClr val="tx1"/>
          </a:solidFill>
          <a:latin typeface="+mn-lt"/>
          <a:ea typeface="+mn-ea"/>
          <a:cs typeface="+mn-cs"/>
        </a:defRPr>
      </a:lvl7pPr>
      <a:lvl8pPr marL="17889916" algn="l" defTabSz="5111405" rtl="0" eaLnBrk="1" latinLnBrk="0" hangingPunct="1">
        <a:defRPr sz="10062" kern="1200">
          <a:solidFill>
            <a:schemeClr val="tx1"/>
          </a:solidFill>
          <a:latin typeface="+mn-lt"/>
          <a:ea typeface="+mn-ea"/>
          <a:cs typeface="+mn-cs"/>
        </a:defRPr>
      </a:lvl8pPr>
      <a:lvl9pPr marL="20445618" algn="l" defTabSz="5111405" rtl="0" eaLnBrk="1" latinLnBrk="0" hangingPunct="1">
        <a:defRPr sz="100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doi.org/10.4324/9781410610843" TargetMode="External"/><Relationship Id="rId13" Type="http://schemas.openxmlformats.org/officeDocument/2006/relationships/image" Target="../media/image2.png"/><Relationship Id="rId3" Type="http://schemas.microsoft.com/office/2018/10/relationships/comments" Target="../comments/modernComment_104_DB7D6ABD.xml"/><Relationship Id="rId7" Type="http://schemas.openxmlformats.org/officeDocument/2006/relationships/hyperlink" Target="https://psycnet.apa.org/doi/10.1037/0893-3200.10.4.454" TargetMode="External"/><Relationship Id="rId12"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https://psycnet.apa.org/doi/10.1037/0893-3200.20.2.227" TargetMode="External"/><Relationship Id="rId11" Type="http://schemas.openxmlformats.org/officeDocument/2006/relationships/hyperlink" Target="https://doi.org/10.1111/jomf.12305" TargetMode="External"/><Relationship Id="rId5" Type="http://schemas.openxmlformats.org/officeDocument/2006/relationships/hyperlink" Target="https://doi.org/10.1017/S0954579410000258" TargetMode="External"/><Relationship Id="rId15" Type="http://schemas.openxmlformats.org/officeDocument/2006/relationships/image" Target="../media/image4.png"/><Relationship Id="rId10" Type="http://schemas.openxmlformats.org/officeDocument/2006/relationships/hyperlink" Target="http://doi.org/10.1111/j.1467-8624.1993.tb02904.x" TargetMode="External"/><Relationship Id="rId4" Type="http://schemas.openxmlformats.org/officeDocument/2006/relationships/hyperlink" Target="https://doi.org/10.1111/j.1741-3729.2000.00025.x" TargetMode="External"/><Relationship Id="rId9" Type="http://schemas.openxmlformats.org/officeDocument/2006/relationships/hyperlink" Target="http://doi.org/10.1007/s10826-021-01949-9" TargetMode="External"/><Relationship Id="rId1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E4FDF73-7BF8-824E-9CAE-3D4C451A85A9}"/>
              </a:ext>
            </a:extLst>
          </p:cNvPr>
          <p:cNvSpPr>
            <a:spLocks noGrp="1"/>
          </p:cNvSpPr>
          <p:nvPr>
            <p:ph type="title"/>
          </p:nvPr>
        </p:nvSpPr>
        <p:spPr>
          <a:xfrm>
            <a:off x="6730077" y="900666"/>
            <a:ext cx="37654170" cy="2973509"/>
          </a:xfrm>
          <a:noFill/>
          <a:ln>
            <a:solidFill>
              <a:schemeClr val="accent1"/>
            </a:solidFill>
          </a:ln>
        </p:spPr>
        <p:txBody>
          <a:bodyPr>
            <a:normAutofit/>
          </a:bodyPr>
          <a:lstStyle/>
          <a:p>
            <a:pPr algn="ctr"/>
            <a:r>
              <a:rPr lang="en-US" sz="9600" dirty="0">
                <a:latin typeface="Times New Roman" panose="02020603050405020304" pitchFamily="18" charset="0"/>
                <a:cs typeface="Times New Roman" panose="02020603050405020304" pitchFamily="18" charset="0"/>
              </a:rPr>
              <a:t>Expanding Applications of the Spillover Hypothesis: Interparental Conflict, Parenting, and Children’s Moral Development </a:t>
            </a:r>
          </a:p>
        </p:txBody>
      </p:sp>
      <p:sp>
        <p:nvSpPr>
          <p:cNvPr id="2" name="TextBox 1">
            <a:extLst>
              <a:ext uri="{FF2B5EF4-FFF2-40B4-BE49-F238E27FC236}">
                <a16:creationId xmlns:a16="http://schemas.microsoft.com/office/drawing/2014/main" id="{90928B11-EC9D-3242-BE96-B57CAE619346}"/>
              </a:ext>
            </a:extLst>
          </p:cNvPr>
          <p:cNvSpPr txBox="1"/>
          <p:nvPr/>
        </p:nvSpPr>
        <p:spPr>
          <a:xfrm>
            <a:off x="13883867" y="4222291"/>
            <a:ext cx="23346590" cy="1769715"/>
          </a:xfrm>
          <a:prstGeom prst="rect">
            <a:avLst/>
          </a:prstGeom>
          <a:noFill/>
        </p:spPr>
        <p:txBody>
          <a:bodyPr wrap="square" rtlCol="0">
            <a:spAutoFit/>
          </a:bodyPr>
          <a:lstStyle/>
          <a:p>
            <a:pPr algn="ctr"/>
            <a:r>
              <a:rPr lang="en-US" sz="5869" dirty="0" err="1">
                <a:latin typeface="Times New Roman" panose="02020603050405020304" pitchFamily="18" charset="0"/>
                <a:cs typeface="Times New Roman" panose="02020603050405020304" pitchFamily="18" charset="0"/>
              </a:rPr>
              <a:t>Yoomin</a:t>
            </a:r>
            <a:r>
              <a:rPr lang="en-US" sz="5869" dirty="0">
                <a:latin typeface="Times New Roman" panose="02020603050405020304" pitchFamily="18" charset="0"/>
                <a:cs typeface="Times New Roman" panose="02020603050405020304" pitchFamily="18" charset="0"/>
              </a:rPr>
              <a:t> Hwang, Hannah Swerbenski, B.S., &amp; Melissa Sturge-Apple, Ph.D.</a:t>
            </a:r>
          </a:p>
          <a:p>
            <a:pPr algn="ctr"/>
            <a:r>
              <a:rPr lang="en-US" sz="5031" dirty="0">
                <a:latin typeface="Times New Roman" panose="02020603050405020304" pitchFamily="18" charset="0"/>
                <a:cs typeface="Times New Roman" panose="02020603050405020304" pitchFamily="18" charset="0"/>
              </a:rPr>
              <a:t>Department of Psychology, University of Rochester, Rochester, NY</a:t>
            </a:r>
          </a:p>
        </p:txBody>
      </p:sp>
      <p:sp>
        <p:nvSpPr>
          <p:cNvPr id="3" name="TextBox 2">
            <a:extLst>
              <a:ext uri="{FF2B5EF4-FFF2-40B4-BE49-F238E27FC236}">
                <a16:creationId xmlns:a16="http://schemas.microsoft.com/office/drawing/2014/main" id="{6B48B65F-E437-F441-BC7E-DEF6DB401899}"/>
              </a:ext>
            </a:extLst>
          </p:cNvPr>
          <p:cNvSpPr txBox="1"/>
          <p:nvPr/>
        </p:nvSpPr>
        <p:spPr>
          <a:xfrm>
            <a:off x="912961" y="7067447"/>
            <a:ext cx="24408287" cy="5355312"/>
          </a:xfrm>
          <a:prstGeom prst="rect">
            <a:avLst/>
          </a:prstGeom>
          <a:solidFill>
            <a:schemeClr val="accent3">
              <a:lumMod val="20000"/>
              <a:lumOff val="80000"/>
            </a:schemeClr>
          </a:solidFill>
          <a:ln>
            <a:solidFill>
              <a:schemeClr val="accent1"/>
            </a:solidFill>
          </a:ln>
        </p:spPr>
        <p:txBody>
          <a:bodyPr wrap="square" rtlCol="0">
            <a:spAutoFit/>
          </a:bodyPr>
          <a:lstStyle/>
          <a:p>
            <a:pPr marL="336550" indent="-336550">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Interparental conflict (IPC) negatively impacts families across several domains, including reducing sensitivity in parents and prosocial behaviors in children</a:t>
            </a:r>
            <a:r>
              <a:rPr lang="en-US" sz="4400" baseline="30000" dirty="0">
                <a:latin typeface="Times New Roman" panose="02020603050405020304" pitchFamily="18" charset="0"/>
                <a:cs typeface="Times New Roman" panose="02020603050405020304" pitchFamily="18" charset="0"/>
              </a:rPr>
              <a:t>1,2</a:t>
            </a:r>
            <a:endParaRPr lang="en-US" sz="4400" dirty="0">
              <a:latin typeface="Times New Roman" panose="02020603050405020304" pitchFamily="18" charset="0"/>
              <a:cs typeface="Times New Roman" panose="02020603050405020304" pitchFamily="18" charset="0"/>
            </a:endParaRPr>
          </a:p>
          <a:p>
            <a:pPr marL="336550" indent="-336550">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The Spillover Hypothesis</a:t>
            </a:r>
            <a:r>
              <a:rPr lang="en-US" sz="4400" baseline="30000" dirty="0">
                <a:latin typeface="Times New Roman" panose="02020603050405020304" pitchFamily="18" charset="0"/>
                <a:cs typeface="Times New Roman" panose="02020603050405020304" pitchFamily="18" charset="0"/>
              </a:rPr>
              <a:t>3</a:t>
            </a:r>
            <a:r>
              <a:rPr lang="en-US" sz="4400" dirty="0">
                <a:latin typeface="Times New Roman" panose="02020603050405020304" pitchFamily="18" charset="0"/>
                <a:cs typeface="Times New Roman" panose="02020603050405020304" pitchFamily="18" charset="0"/>
              </a:rPr>
              <a:t> suggests conflict in one familial relationship may permeate into others</a:t>
            </a:r>
          </a:p>
          <a:p>
            <a:pPr marL="336550" indent="-336550">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By applying the Spillover Hypothesis to a new domain of child functioning, we test conflict-related reductions parenting sensitivity as mediators of associations between IPC and children’s moral development.</a:t>
            </a:r>
            <a:endParaRPr lang="en-US" sz="4400" baseline="30000" dirty="0">
              <a:highlight>
                <a:srgbClr val="FFFF00"/>
              </a:highlight>
              <a:latin typeface="Times New Roman" panose="02020603050405020304" pitchFamily="18" charset="0"/>
              <a:cs typeface="Times New Roman" panose="02020603050405020304" pitchFamily="18" charset="0"/>
            </a:endParaRPr>
          </a:p>
          <a:p>
            <a:r>
              <a:rPr lang="en-US" sz="4200" dirty="0">
                <a:highlight>
                  <a:srgbClr val="FFFF00"/>
                </a:highlight>
                <a:latin typeface="Times New Roman" panose="02020603050405020304" pitchFamily="18" charset="0"/>
                <a:cs typeface="Times New Roman" panose="02020603050405020304" pitchFamily="18" charset="0"/>
              </a:rPr>
              <a:t> </a:t>
            </a:r>
            <a:endParaRPr lang="en-US" sz="1100" dirty="0">
              <a:highlight>
                <a:srgbClr val="FFFF00"/>
              </a:highlight>
              <a:latin typeface="Times New Roman" panose="02020603050405020304" pitchFamily="18" charset="0"/>
              <a:cs typeface="Times New Roman" panose="02020603050405020304" pitchFamily="18" charset="0"/>
            </a:endParaRPr>
          </a:p>
          <a:p>
            <a:r>
              <a:rPr lang="en-US" sz="1100" dirty="0">
                <a:highlight>
                  <a:srgbClr val="FFFF00"/>
                </a:highlight>
                <a:latin typeface="Times New Roman" panose="02020603050405020304" pitchFamily="18" charset="0"/>
                <a:cs typeface="Times New Roman" panose="02020603050405020304" pitchFamily="18" charset="0"/>
              </a:rPr>
              <a:t> </a:t>
            </a:r>
            <a:r>
              <a:rPr lang="en-US" sz="1600" dirty="0">
                <a:highlight>
                  <a:srgbClr val="FFFF00"/>
                </a:highlight>
                <a:latin typeface="Times New Roman" panose="02020603050405020304" pitchFamily="18" charset="0"/>
                <a:cs typeface="Times New Roman" panose="02020603050405020304" pitchFamily="18" charset="0"/>
              </a:rPr>
              <a:t> </a:t>
            </a:r>
            <a:r>
              <a:rPr lang="en-US" sz="2400" dirty="0">
                <a:highlight>
                  <a:srgbClr val="FFFF00"/>
                </a:highlight>
                <a:latin typeface="Times New Roman" panose="02020603050405020304" pitchFamily="18" charset="0"/>
                <a:cs typeface="Times New Roman" panose="02020603050405020304" pitchFamily="18" charset="0"/>
              </a:rPr>
              <a:t> </a:t>
            </a:r>
            <a:r>
              <a:rPr lang="en-US" sz="3600" dirty="0">
                <a:highlight>
                  <a:srgbClr val="FFFF00"/>
                </a:highlight>
                <a:latin typeface="Times New Roman" panose="02020603050405020304" pitchFamily="18" charset="0"/>
                <a:cs typeface="Times New Roman" panose="02020603050405020304" pitchFamily="18" charset="0"/>
              </a:rPr>
              <a:t> </a:t>
            </a:r>
            <a:endParaRPr lang="en-US" sz="1200" dirty="0">
              <a:highlight>
                <a:srgbClr val="FFFF00"/>
              </a:highlight>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4A5B462-8573-B84A-98E9-72EB9991FE15}"/>
              </a:ext>
            </a:extLst>
          </p:cNvPr>
          <p:cNvSpPr txBox="1"/>
          <p:nvPr/>
        </p:nvSpPr>
        <p:spPr>
          <a:xfrm>
            <a:off x="25793078" y="7074097"/>
            <a:ext cx="24399052" cy="1569660"/>
          </a:xfrm>
          <a:prstGeom prst="rect">
            <a:avLst/>
          </a:prstGeom>
          <a:solidFill>
            <a:schemeClr val="accent3">
              <a:lumMod val="20000"/>
              <a:lumOff val="80000"/>
            </a:schemeClr>
          </a:solidFill>
          <a:ln>
            <a:solidFill>
              <a:schemeClr val="accent1"/>
            </a:solidFill>
          </a:ln>
        </p:spPr>
        <p:txBody>
          <a:bodyPr wrap="square" rtlCol="0">
            <a:spAutoFit/>
          </a:bodyPr>
          <a:lstStyle/>
          <a:p>
            <a:pPr algn="ctr"/>
            <a:r>
              <a:rPr lang="en-US" sz="4800" dirty="0">
                <a:latin typeface="Times New Roman" panose="02020603050405020304" pitchFamily="18" charset="0"/>
                <a:cs typeface="Times New Roman" panose="02020603050405020304" pitchFamily="18" charset="0"/>
              </a:rPr>
              <a:t>Examine maternal and paternal sensitivity as mediators of the impact of interparental conflict on children’s acceptability of psychological and physical harm in early childhood</a:t>
            </a:r>
          </a:p>
        </p:txBody>
      </p:sp>
      <p:sp>
        <p:nvSpPr>
          <p:cNvPr id="6" name="TextBox 5">
            <a:extLst>
              <a:ext uri="{FF2B5EF4-FFF2-40B4-BE49-F238E27FC236}">
                <a16:creationId xmlns:a16="http://schemas.microsoft.com/office/drawing/2014/main" id="{B63F8696-8171-1448-B672-EDDF52581637}"/>
              </a:ext>
            </a:extLst>
          </p:cNvPr>
          <p:cNvSpPr txBox="1"/>
          <p:nvPr/>
        </p:nvSpPr>
        <p:spPr>
          <a:xfrm>
            <a:off x="874053" y="12186057"/>
            <a:ext cx="24447195" cy="9660914"/>
          </a:xfrm>
          <a:prstGeom prst="rect">
            <a:avLst/>
          </a:prstGeom>
          <a:solidFill>
            <a:schemeClr val="accent3">
              <a:lumMod val="20000"/>
              <a:lumOff val="80000"/>
            </a:schemeClr>
          </a:solidFill>
          <a:ln>
            <a:solidFill>
              <a:schemeClr val="accent1"/>
            </a:solidFill>
          </a:ln>
        </p:spPr>
        <p:txBody>
          <a:bodyPr wrap="square" rtlCol="0">
            <a:spAutoFit/>
          </a:bodyPr>
          <a:lstStyle/>
          <a:p>
            <a:pPr marL="336550" indent="-336550">
              <a:buFont typeface="Arial" panose="020B0604020202020204" pitchFamily="34" charset="0"/>
              <a:buChar char="•"/>
            </a:pPr>
            <a:r>
              <a:rPr lang="en-US" sz="4800" dirty="0">
                <a:latin typeface="Times New Roman" panose="02020603050405020304" pitchFamily="18" charset="0"/>
                <a:cs typeface="Times New Roman" panose="02020603050405020304" pitchFamily="18" charset="0"/>
              </a:rPr>
              <a:t>235 families (mothers, fathers, and their 3-year-old child) from the greater Rochester, NY area participated in 3 annual waves of assessments.</a:t>
            </a:r>
          </a:p>
          <a:p>
            <a:pPr marL="336550" indent="-336550">
              <a:buFont typeface="Arial" panose="020B0604020202020204" pitchFamily="34" charset="0"/>
              <a:buChar char="•"/>
            </a:pPr>
            <a:r>
              <a:rPr lang="en-US" sz="4800" dirty="0">
                <a:latin typeface="Times New Roman" panose="02020603050405020304" pitchFamily="18" charset="0"/>
                <a:cs typeface="Times New Roman" panose="02020603050405020304" pitchFamily="18" charset="0"/>
              </a:rPr>
              <a:t>Families were recruited through school districts, online family forums, and flyers posted at local sites frequented by families. Children were 55.3% female. </a:t>
            </a:r>
          </a:p>
          <a:p>
            <a:endParaRPr lang="en-US" sz="1050" dirty="0">
              <a:latin typeface="Times New Roman" panose="02020603050405020304" pitchFamily="18" charset="0"/>
              <a:cs typeface="Times New Roman" panose="02020603050405020304" pitchFamily="18" charset="0"/>
            </a:endParaRPr>
          </a:p>
          <a:p>
            <a:endParaRPr lang="en-US" sz="1050" dirty="0">
              <a:latin typeface="Times New Roman" panose="02020603050405020304" pitchFamily="18" charset="0"/>
              <a:cs typeface="Times New Roman" panose="02020603050405020304" pitchFamily="18" charset="0"/>
            </a:endParaRPr>
          </a:p>
          <a:p>
            <a:endParaRPr lang="en-US" sz="1050" dirty="0">
              <a:latin typeface="Times New Roman" panose="02020603050405020304" pitchFamily="18" charset="0"/>
              <a:cs typeface="Times New Roman" panose="02020603050405020304" pitchFamily="18" charset="0"/>
            </a:endParaRPr>
          </a:p>
          <a:p>
            <a:endParaRPr lang="en-US" sz="1050" dirty="0">
              <a:latin typeface="Times New Roman" panose="02020603050405020304" pitchFamily="18" charset="0"/>
              <a:cs typeface="Times New Roman" panose="02020603050405020304" pitchFamily="18" charset="0"/>
            </a:endParaRPr>
          </a:p>
          <a:p>
            <a:endParaRPr lang="en-US" sz="1050" dirty="0">
              <a:latin typeface="Times New Roman" panose="02020603050405020304" pitchFamily="18" charset="0"/>
              <a:cs typeface="Times New Roman" panose="02020603050405020304" pitchFamily="18" charset="0"/>
            </a:endParaRPr>
          </a:p>
          <a:p>
            <a:endParaRPr lang="en-US" sz="4192" dirty="0">
              <a:latin typeface="Times New Roman" panose="02020603050405020304" pitchFamily="18" charset="0"/>
              <a:cs typeface="Times New Roman" panose="02020603050405020304" pitchFamily="18" charset="0"/>
            </a:endParaRPr>
          </a:p>
          <a:p>
            <a:endParaRPr lang="en-US" sz="4192" dirty="0">
              <a:latin typeface="Times New Roman" panose="02020603050405020304" pitchFamily="18" charset="0"/>
              <a:cs typeface="Times New Roman" panose="02020603050405020304" pitchFamily="18" charset="0"/>
            </a:endParaRPr>
          </a:p>
          <a:p>
            <a:endParaRPr lang="en-US" sz="4192" dirty="0">
              <a:latin typeface="Times New Roman" panose="02020603050405020304" pitchFamily="18" charset="0"/>
              <a:cs typeface="Times New Roman" panose="02020603050405020304" pitchFamily="18" charset="0"/>
            </a:endParaRPr>
          </a:p>
          <a:p>
            <a:endParaRPr lang="en-US" sz="4192" dirty="0">
              <a:latin typeface="Times New Roman" panose="02020603050405020304" pitchFamily="18" charset="0"/>
              <a:cs typeface="Times New Roman" panose="02020603050405020304" pitchFamily="18" charset="0"/>
            </a:endParaRPr>
          </a:p>
          <a:p>
            <a:endParaRPr lang="en-US" sz="4192" dirty="0">
              <a:latin typeface="Times New Roman" panose="02020603050405020304" pitchFamily="18" charset="0"/>
              <a:cs typeface="Times New Roman" panose="02020603050405020304" pitchFamily="18" charset="0"/>
            </a:endParaRPr>
          </a:p>
          <a:p>
            <a:endParaRPr lang="en-US" sz="4192" dirty="0">
              <a:latin typeface="Times New Roman" panose="02020603050405020304" pitchFamily="18" charset="0"/>
              <a:cs typeface="Times New Roman" panose="02020603050405020304" pitchFamily="18" charset="0"/>
            </a:endParaRPr>
          </a:p>
          <a:p>
            <a:endParaRPr lang="en-US" sz="4192" dirty="0">
              <a:latin typeface="Times New Roman" panose="02020603050405020304" pitchFamily="18" charset="0"/>
              <a:cs typeface="Times New Roman" panose="02020603050405020304" pitchFamily="18" charset="0"/>
            </a:endParaRPr>
          </a:p>
          <a:p>
            <a:endParaRPr lang="en-US" sz="4192" dirty="0">
              <a:latin typeface="Times New Roman" panose="02020603050405020304" pitchFamily="18" charset="0"/>
              <a:cs typeface="Times New Roman" panose="02020603050405020304" pitchFamily="18" charset="0"/>
            </a:endParaRPr>
          </a:p>
          <a:p>
            <a:endParaRPr lang="en-US" sz="4192"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B7419C33-B3E2-CF4F-90A0-80E9D0EA853E}"/>
              </a:ext>
            </a:extLst>
          </p:cNvPr>
          <p:cNvSpPr txBox="1"/>
          <p:nvPr/>
        </p:nvSpPr>
        <p:spPr>
          <a:xfrm>
            <a:off x="25814688" y="9838897"/>
            <a:ext cx="24377443" cy="10833735"/>
          </a:xfrm>
          <a:prstGeom prst="rect">
            <a:avLst/>
          </a:prstGeom>
          <a:solidFill>
            <a:schemeClr val="accent3">
              <a:lumMod val="20000"/>
              <a:lumOff val="80000"/>
            </a:schemeClr>
          </a:solidFill>
          <a:ln>
            <a:solidFill>
              <a:schemeClr val="accent1"/>
            </a:solidFill>
          </a:ln>
        </p:spPr>
        <p:txBody>
          <a:bodyPr wrap="square" rtlCol="0">
            <a:spAutoFit/>
          </a:bodyPr>
          <a:lstStyle/>
          <a:p>
            <a:pPr marL="288925"/>
            <a:r>
              <a:rPr lang="en-US" sz="4600" b="1" dirty="0">
                <a:latin typeface="Times New Roman" panose="02020603050405020304" pitchFamily="18" charset="0"/>
                <a:cs typeface="Times New Roman" panose="02020603050405020304" pitchFamily="18" charset="0"/>
              </a:rPr>
              <a:t>Interparental Conflict Indicators (W1, child age 3):</a:t>
            </a:r>
          </a:p>
          <a:p>
            <a:pPr marL="1155700" lvl="1" indent="-577850">
              <a:buFont typeface="Arial" panose="020B0604020202020204" pitchFamily="34" charset="0"/>
              <a:buChar char="•"/>
            </a:pPr>
            <a:r>
              <a:rPr lang="en-US" sz="4600" i="1" dirty="0">
                <a:latin typeface="Times New Roman" panose="02020603050405020304" pitchFamily="18" charset="0"/>
                <a:cs typeface="Times New Roman" panose="02020603050405020304" pitchFamily="18" charset="0"/>
              </a:rPr>
              <a:t>Conflict and Problem-Solving Scales</a:t>
            </a:r>
            <a:r>
              <a:rPr lang="en-US" sz="4600" i="1" baseline="30000" dirty="0">
                <a:latin typeface="Times New Roman" panose="02020603050405020304" pitchFamily="18" charset="0"/>
                <a:cs typeface="Times New Roman" panose="02020603050405020304" pitchFamily="18" charset="0"/>
              </a:rPr>
              <a:t>4</a:t>
            </a:r>
            <a:r>
              <a:rPr lang="en-US" sz="4600" i="1" dirty="0">
                <a:latin typeface="Times New Roman" panose="02020603050405020304" pitchFamily="18" charset="0"/>
                <a:cs typeface="Times New Roman" panose="02020603050405020304" pitchFamily="18" charset="0"/>
              </a:rPr>
              <a:t> (CPS)</a:t>
            </a:r>
            <a:r>
              <a:rPr lang="en-US" sz="4600" dirty="0">
                <a:latin typeface="Times New Roman" panose="02020603050405020304" pitchFamily="18" charset="0"/>
                <a:cs typeface="Times New Roman" panose="02020603050405020304" pitchFamily="18" charset="0"/>
              </a:rPr>
              <a:t>: mothers and fathers self-reported on their </a:t>
            </a:r>
            <a:r>
              <a:rPr lang="en-US" sz="4600" i="1" dirty="0">
                <a:latin typeface="Times New Roman" panose="02020603050405020304" pitchFamily="18" charset="0"/>
                <a:cs typeface="Times New Roman" panose="02020603050405020304" pitchFamily="18" charset="0"/>
              </a:rPr>
              <a:t>verbal aggression </a:t>
            </a:r>
            <a:r>
              <a:rPr lang="en-US" sz="4600" dirty="0">
                <a:latin typeface="Times New Roman" panose="02020603050405020304" pitchFamily="18" charset="0"/>
                <a:cs typeface="Times New Roman" panose="02020603050405020304" pitchFamily="18" charset="0"/>
              </a:rPr>
              <a:t>and </a:t>
            </a:r>
            <a:r>
              <a:rPr lang="en-US" sz="4600" i="1" dirty="0">
                <a:latin typeface="Times New Roman" panose="02020603050405020304" pitchFamily="18" charset="0"/>
                <a:cs typeface="Times New Roman" panose="02020603050405020304" pitchFamily="18" charset="0"/>
              </a:rPr>
              <a:t>physical aggression</a:t>
            </a:r>
          </a:p>
          <a:p>
            <a:pPr marL="1155700" lvl="1" indent="-577850">
              <a:buFont typeface="Arial" panose="020B0604020202020204" pitchFamily="34" charset="0"/>
              <a:buChar char="•"/>
            </a:pPr>
            <a:r>
              <a:rPr lang="en-US" sz="4600" i="1" dirty="0">
                <a:latin typeface="Times New Roman" panose="02020603050405020304" pitchFamily="18" charset="0"/>
                <a:cs typeface="Times New Roman" panose="02020603050405020304" pitchFamily="18" charset="0"/>
              </a:rPr>
              <a:t>Interparental Problem-Solving Task (IPST)</a:t>
            </a:r>
            <a:r>
              <a:rPr lang="en-US" sz="4600" dirty="0">
                <a:latin typeface="Times New Roman" panose="02020603050405020304" pitchFamily="18" charset="0"/>
                <a:cs typeface="Times New Roman" panose="02020603050405020304" pitchFamily="18" charset="0"/>
              </a:rPr>
              <a:t>: observed </a:t>
            </a:r>
            <a:r>
              <a:rPr lang="en-US" sz="4600" i="1" dirty="0">
                <a:latin typeface="Times New Roman" panose="02020603050405020304" pitchFamily="18" charset="0"/>
                <a:cs typeface="Times New Roman" panose="02020603050405020304" pitchFamily="18" charset="0"/>
              </a:rPr>
              <a:t>Negativity/Conflict </a:t>
            </a:r>
            <a:r>
              <a:rPr lang="en-US" sz="4600" dirty="0">
                <a:latin typeface="Times New Roman" panose="02020603050405020304" pitchFamily="18" charset="0"/>
                <a:cs typeface="Times New Roman" panose="02020603050405020304" pitchFamily="18" charset="0"/>
              </a:rPr>
              <a:t>during the IPST, which asks parents to resolve two issues in their marriage through a verbal discussion, was behaviorally coded using the </a:t>
            </a:r>
            <a:r>
              <a:rPr lang="en-US" sz="4600" i="1" dirty="0">
                <a:latin typeface="Times New Roman" panose="02020603050405020304" pitchFamily="18" charset="0"/>
                <a:cs typeface="Times New Roman" panose="02020603050405020304" pitchFamily="18" charset="0"/>
              </a:rPr>
              <a:t>System for Coding Interactions in Dyads</a:t>
            </a:r>
            <a:r>
              <a:rPr lang="en-US" sz="4600" i="1" baseline="30000" dirty="0">
                <a:latin typeface="Times New Roman" panose="02020603050405020304" pitchFamily="18" charset="0"/>
                <a:cs typeface="Times New Roman" panose="02020603050405020304" pitchFamily="18" charset="0"/>
              </a:rPr>
              <a:t>5</a:t>
            </a:r>
            <a:r>
              <a:rPr lang="en-US" sz="4600" i="1" dirty="0">
                <a:latin typeface="Times New Roman" panose="02020603050405020304" pitchFamily="18" charset="0"/>
                <a:cs typeface="Times New Roman" panose="02020603050405020304" pitchFamily="18" charset="0"/>
              </a:rPr>
              <a:t> </a:t>
            </a:r>
            <a:r>
              <a:rPr lang="en-US" sz="4600" dirty="0">
                <a:latin typeface="Times New Roman" panose="02020603050405020304" pitchFamily="18" charset="0"/>
                <a:cs typeface="Times New Roman" panose="02020603050405020304" pitchFamily="18" charset="0"/>
              </a:rPr>
              <a:t>(ICCs &gt; .782)</a:t>
            </a:r>
            <a:r>
              <a:rPr lang="en-US" sz="4600" i="1" dirty="0">
                <a:latin typeface="Times New Roman" panose="02020603050405020304" pitchFamily="18" charset="0"/>
                <a:cs typeface="Times New Roman" panose="02020603050405020304" pitchFamily="18" charset="0"/>
              </a:rPr>
              <a:t>. </a:t>
            </a:r>
          </a:p>
          <a:p>
            <a:pPr marL="293688" lvl="1"/>
            <a:r>
              <a:rPr lang="en-US" sz="4600" b="1" dirty="0">
                <a:latin typeface="Times New Roman" panose="02020603050405020304" pitchFamily="18" charset="0"/>
                <a:cs typeface="Times New Roman" panose="02020603050405020304" pitchFamily="18" charset="0"/>
              </a:rPr>
              <a:t>Sensitivity (W2, child age 4): </a:t>
            </a:r>
            <a:r>
              <a:rPr lang="en-US" sz="4600" dirty="0">
                <a:latin typeface="Times New Roman" panose="02020603050405020304" pitchFamily="18" charset="0"/>
                <a:cs typeface="Times New Roman" panose="02020603050405020304" pitchFamily="18" charset="0"/>
              </a:rPr>
              <a:t>Parental sensitivity, the ability to accurately interpret and promptly respond to child signals, was observationally coded during the "Forbidden Toy Task." This task is a stressor/obligation paradigm designed to simulate the competing parental demands of the home environment. Maternal and paternal sensitivity were reliably coded (ICCs&gt;.821) using the </a:t>
            </a:r>
            <a:r>
              <a:rPr lang="en-US" sz="4600" i="1" dirty="0">
                <a:latin typeface="Times New Roman" panose="02020603050405020304" pitchFamily="18" charset="0"/>
                <a:cs typeface="Times New Roman" panose="02020603050405020304" pitchFamily="18" charset="0"/>
              </a:rPr>
              <a:t>Caregiving Around Discipline System</a:t>
            </a:r>
            <a:r>
              <a:rPr lang="en-US" sz="4600" dirty="0">
                <a:latin typeface="Times New Roman" panose="02020603050405020304" pitchFamily="18" charset="0"/>
                <a:cs typeface="Times New Roman" panose="02020603050405020304" pitchFamily="18" charset="0"/>
              </a:rPr>
              <a:t>.</a:t>
            </a:r>
            <a:r>
              <a:rPr lang="en-US" sz="4600" baseline="30000" dirty="0">
                <a:latin typeface="Times New Roman" panose="02020603050405020304" pitchFamily="18" charset="0"/>
                <a:cs typeface="Times New Roman" panose="02020603050405020304" pitchFamily="18" charset="0"/>
              </a:rPr>
              <a:t>6</a:t>
            </a:r>
            <a:endParaRPr lang="en-US" sz="4600" baseline="30000" dirty="0">
              <a:highlight>
                <a:srgbClr val="FFFF00"/>
              </a:highlight>
              <a:latin typeface="Times New Roman" panose="02020603050405020304" pitchFamily="18" charset="0"/>
              <a:cs typeface="Times New Roman" panose="02020603050405020304" pitchFamily="18" charset="0"/>
            </a:endParaRPr>
          </a:p>
          <a:p>
            <a:pPr marL="288925"/>
            <a:r>
              <a:rPr lang="en-US" sz="4600" b="1" dirty="0">
                <a:latin typeface="Times New Roman" panose="02020603050405020304" pitchFamily="18" charset="0"/>
                <a:cs typeface="Times New Roman" panose="02020603050405020304" pitchFamily="18" charset="0"/>
              </a:rPr>
              <a:t>Social Events Interview</a:t>
            </a:r>
            <a:r>
              <a:rPr lang="en-US" sz="4600" b="1" baseline="30000" dirty="0">
                <a:latin typeface="Times New Roman" panose="02020603050405020304" pitchFamily="18" charset="0"/>
                <a:cs typeface="Times New Roman" panose="02020603050405020304" pitchFamily="18" charset="0"/>
              </a:rPr>
              <a:t>7</a:t>
            </a:r>
            <a:r>
              <a:rPr lang="en-US" sz="4600" b="1" dirty="0">
                <a:latin typeface="Times New Roman" panose="02020603050405020304" pitchFamily="18" charset="0"/>
                <a:cs typeface="Times New Roman" panose="02020603050405020304" pitchFamily="18" charset="0"/>
              </a:rPr>
              <a:t> (W3, child age 5): </a:t>
            </a:r>
            <a:r>
              <a:rPr lang="en-US" sz="4600" dirty="0">
                <a:latin typeface="Times New Roman" panose="02020603050405020304" pitchFamily="18" charset="0"/>
                <a:cs typeface="Times New Roman" panose="02020603050405020304" pitchFamily="18" charset="0"/>
              </a:rPr>
              <a:t>Children’s moral development was assessed using interview vignettes regarding </a:t>
            </a:r>
            <a:r>
              <a:rPr lang="en-US" sz="4600" i="1" dirty="0">
                <a:latin typeface="Times New Roman" panose="02020603050405020304" pitchFamily="18" charset="0"/>
                <a:cs typeface="Times New Roman" panose="02020603050405020304" pitchFamily="18" charset="0"/>
              </a:rPr>
              <a:t>physical harm </a:t>
            </a:r>
            <a:r>
              <a:rPr lang="en-US" sz="4600" dirty="0">
                <a:latin typeface="Times New Roman" panose="02020603050405020304" pitchFamily="18" charset="0"/>
                <a:cs typeface="Times New Roman" panose="02020603050405020304" pitchFamily="18" charset="0"/>
              </a:rPr>
              <a:t>and</a:t>
            </a:r>
            <a:r>
              <a:rPr lang="en-US" sz="4600" i="1" dirty="0">
                <a:latin typeface="Times New Roman" panose="02020603050405020304" pitchFamily="18" charset="0"/>
                <a:cs typeface="Times New Roman" panose="02020603050405020304" pitchFamily="18" charset="0"/>
              </a:rPr>
              <a:t> psychological harm </a:t>
            </a:r>
            <a:r>
              <a:rPr lang="en-US" sz="4600" dirty="0">
                <a:latin typeface="Times New Roman" panose="02020603050405020304" pitchFamily="18" charset="0"/>
                <a:cs typeface="Times New Roman" panose="02020603050405020304" pitchFamily="18" charset="0"/>
              </a:rPr>
              <a:t>by asking children to rate level of wrongness of each action in the story, explain the reasoning behind the rating, and explain their understanding of the emotional effect the action had on the characters in the story. </a:t>
            </a:r>
            <a:r>
              <a:rPr lang="en-US" sz="5400" dirty="0">
                <a:latin typeface="Times New Roman" panose="02020603050405020304" pitchFamily="18" charset="0"/>
                <a:cs typeface="Times New Roman" panose="02020603050405020304" pitchFamily="18" charset="0"/>
              </a:rPr>
              <a:t> </a:t>
            </a:r>
            <a:endParaRPr lang="en-US" sz="60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338125F5-7DD9-BF46-8B59-0BA0FE8F0102}"/>
              </a:ext>
            </a:extLst>
          </p:cNvPr>
          <p:cNvSpPr txBox="1"/>
          <p:nvPr/>
        </p:nvSpPr>
        <p:spPr>
          <a:xfrm>
            <a:off x="37050976" y="22432956"/>
            <a:ext cx="13091599" cy="10710624"/>
          </a:xfrm>
          <a:prstGeom prst="rect">
            <a:avLst/>
          </a:prstGeom>
          <a:solidFill>
            <a:schemeClr val="accent1">
              <a:lumMod val="20000"/>
              <a:lumOff val="80000"/>
            </a:schemeClr>
          </a:solidFill>
          <a:ln>
            <a:solidFill>
              <a:schemeClr val="accent1"/>
            </a:solidFill>
          </a:ln>
        </p:spPr>
        <p:txBody>
          <a:bodyPr wrap="square" rtlCol="0">
            <a:spAutoFit/>
          </a:bodyPr>
          <a:lstStyle/>
          <a:p>
            <a:pPr marL="481013" indent="-481013">
              <a:buFont typeface="Arial" panose="020B0604020202020204" pitchFamily="34" charset="0"/>
              <a:buChar char="•"/>
            </a:pPr>
            <a:r>
              <a:rPr lang="en-US" sz="4600" dirty="0">
                <a:latin typeface="Times New Roman" panose="02020603050405020304" pitchFamily="18" charset="0"/>
                <a:cs typeface="Times New Roman" panose="02020603050405020304" pitchFamily="18" charset="0"/>
              </a:rPr>
              <a:t>Results show maternal sensitivity mediates the link between IPC and children’s moral development, especially in the domain of physical harm.</a:t>
            </a:r>
          </a:p>
          <a:p>
            <a:pPr marL="481013" indent="-481013">
              <a:buFont typeface="Arial" panose="020B0604020202020204" pitchFamily="34" charset="0"/>
              <a:buChar char="•"/>
            </a:pPr>
            <a:r>
              <a:rPr lang="en-US" sz="4600" dirty="0">
                <a:latin typeface="Times New Roman" panose="02020603050405020304" pitchFamily="18" charset="0"/>
                <a:cs typeface="Times New Roman" panose="02020603050405020304" pitchFamily="18" charset="0"/>
              </a:rPr>
              <a:t>Paternal sensitivity did not act as a mediator between IPC and moral development</a:t>
            </a:r>
          </a:p>
          <a:p>
            <a:pPr marL="481013" indent="-481013">
              <a:buFont typeface="Arial" panose="020B0604020202020204" pitchFamily="34" charset="0"/>
              <a:buChar char="•"/>
            </a:pPr>
            <a:r>
              <a:rPr lang="en-US" sz="4600" dirty="0">
                <a:latin typeface="Times New Roman" panose="02020603050405020304" pitchFamily="18" charset="0"/>
                <a:cs typeface="Times New Roman" panose="02020603050405020304" pitchFamily="18" charset="0"/>
              </a:rPr>
              <a:t>Results partially align with Spillover Hypothesis as interparental conflict permeated the mother-child relationship</a:t>
            </a:r>
          </a:p>
          <a:p>
            <a:pPr marL="481013" indent="-481013">
              <a:buFont typeface="Arial" panose="020B0604020202020204" pitchFamily="34" charset="0"/>
              <a:buChar char="•"/>
            </a:pPr>
            <a:r>
              <a:rPr lang="en-US" sz="4600" dirty="0">
                <a:latin typeface="Times New Roman" panose="02020603050405020304" pitchFamily="18" charset="0"/>
                <a:cs typeface="Times New Roman" panose="02020603050405020304" pitchFamily="18" charset="0"/>
              </a:rPr>
              <a:t>The influence of mothers may have been stronger because mothers traditionally spend more time with their children than fathers,</a:t>
            </a:r>
            <a:r>
              <a:rPr lang="en-US" sz="4600" baseline="30000" dirty="0">
                <a:latin typeface="Times New Roman" panose="02020603050405020304" pitchFamily="18" charset="0"/>
                <a:cs typeface="Times New Roman" panose="02020603050405020304" pitchFamily="18" charset="0"/>
              </a:rPr>
              <a:t>8</a:t>
            </a:r>
            <a:r>
              <a:rPr lang="en-US" sz="4600" dirty="0">
                <a:latin typeface="Times New Roman" panose="02020603050405020304" pitchFamily="18" charset="0"/>
                <a:cs typeface="Times New Roman" panose="02020603050405020304" pitchFamily="18" charset="0"/>
              </a:rPr>
              <a:t> and thus may have more opportunities to influence children’s burgeoning moral development</a:t>
            </a:r>
          </a:p>
          <a:p>
            <a:pPr marL="481013" indent="-481013">
              <a:buFont typeface="Arial" panose="020B0604020202020204" pitchFamily="34" charset="0"/>
              <a:buChar char="•"/>
            </a:pPr>
            <a:r>
              <a:rPr lang="en-US" sz="4600" dirty="0">
                <a:latin typeface="Times New Roman" panose="02020603050405020304" pitchFamily="18" charset="0"/>
                <a:cs typeface="Times New Roman" panose="02020603050405020304" pitchFamily="18" charset="0"/>
              </a:rPr>
              <a:t>This research can inform family-centered resources that support early moral development</a:t>
            </a:r>
          </a:p>
        </p:txBody>
      </p:sp>
      <p:sp>
        <p:nvSpPr>
          <p:cNvPr id="12" name="TextBox 11">
            <a:extLst>
              <a:ext uri="{FF2B5EF4-FFF2-40B4-BE49-F238E27FC236}">
                <a16:creationId xmlns:a16="http://schemas.microsoft.com/office/drawing/2014/main" id="{F5E3E3F0-B01F-8E4A-AB3E-5F2053D60C6D}"/>
              </a:ext>
            </a:extLst>
          </p:cNvPr>
          <p:cNvSpPr txBox="1"/>
          <p:nvPr/>
        </p:nvSpPr>
        <p:spPr>
          <a:xfrm>
            <a:off x="922194" y="6176100"/>
            <a:ext cx="24408289" cy="942343"/>
          </a:xfrm>
          <a:prstGeom prst="rect">
            <a:avLst/>
          </a:prstGeom>
          <a:solidFill>
            <a:schemeClr val="accent1">
              <a:lumMod val="60000"/>
              <a:lumOff val="40000"/>
            </a:schemeClr>
          </a:solidFill>
          <a:ln>
            <a:solidFill>
              <a:schemeClr val="accent1"/>
            </a:solidFill>
          </a:ln>
        </p:spPr>
        <p:txBody>
          <a:bodyPr wrap="square" rtlCol="0">
            <a:spAutoFit/>
          </a:bodyPr>
          <a:lstStyle/>
          <a:p>
            <a:pPr algn="ctr"/>
            <a:r>
              <a:rPr lang="en-US" sz="5400" b="1" dirty="0">
                <a:latin typeface="Times New Roman" panose="02020603050405020304" pitchFamily="18" charset="0"/>
                <a:cs typeface="Times New Roman" panose="02020603050405020304" pitchFamily="18" charset="0"/>
              </a:rPr>
              <a:t>INTRODUCTION</a:t>
            </a:r>
          </a:p>
        </p:txBody>
      </p:sp>
      <p:sp>
        <p:nvSpPr>
          <p:cNvPr id="13" name="TextBox 12">
            <a:extLst>
              <a:ext uri="{FF2B5EF4-FFF2-40B4-BE49-F238E27FC236}">
                <a16:creationId xmlns:a16="http://schemas.microsoft.com/office/drawing/2014/main" id="{E5A52653-43BB-4047-9034-B3099AE3C479}"/>
              </a:ext>
            </a:extLst>
          </p:cNvPr>
          <p:cNvSpPr txBox="1"/>
          <p:nvPr/>
        </p:nvSpPr>
        <p:spPr>
          <a:xfrm>
            <a:off x="25783843" y="6179557"/>
            <a:ext cx="24408288" cy="942343"/>
          </a:xfrm>
          <a:prstGeom prst="rect">
            <a:avLst/>
          </a:prstGeom>
          <a:solidFill>
            <a:schemeClr val="accent1">
              <a:lumMod val="60000"/>
              <a:lumOff val="40000"/>
            </a:schemeClr>
          </a:solidFill>
          <a:ln>
            <a:solidFill>
              <a:schemeClr val="accent1"/>
            </a:solidFill>
          </a:ln>
        </p:spPr>
        <p:txBody>
          <a:bodyPr wrap="square" rtlCol="0">
            <a:spAutoFit/>
          </a:bodyPr>
          <a:lstStyle/>
          <a:p>
            <a:pPr algn="ctr"/>
            <a:r>
              <a:rPr lang="en-US" sz="5400" b="1" dirty="0">
                <a:latin typeface="Times New Roman" panose="02020603050405020304" pitchFamily="18" charset="0"/>
                <a:cs typeface="Times New Roman" panose="02020603050405020304" pitchFamily="18" charset="0"/>
              </a:rPr>
              <a:t>OBJECTIVE</a:t>
            </a:r>
          </a:p>
        </p:txBody>
      </p:sp>
      <p:sp>
        <p:nvSpPr>
          <p:cNvPr id="14" name="TextBox 13">
            <a:extLst>
              <a:ext uri="{FF2B5EF4-FFF2-40B4-BE49-F238E27FC236}">
                <a16:creationId xmlns:a16="http://schemas.microsoft.com/office/drawing/2014/main" id="{B3802D7E-A53A-514A-AC8A-5963227CDA14}"/>
              </a:ext>
            </a:extLst>
          </p:cNvPr>
          <p:cNvSpPr txBox="1"/>
          <p:nvPr/>
        </p:nvSpPr>
        <p:spPr>
          <a:xfrm>
            <a:off x="888657" y="11242898"/>
            <a:ext cx="24408286" cy="923330"/>
          </a:xfrm>
          <a:prstGeom prst="rect">
            <a:avLst/>
          </a:prstGeom>
          <a:solidFill>
            <a:schemeClr val="accent1">
              <a:lumMod val="60000"/>
              <a:lumOff val="40000"/>
            </a:schemeClr>
          </a:solidFill>
          <a:ln>
            <a:solidFill>
              <a:schemeClr val="accent1"/>
            </a:solidFill>
          </a:ln>
        </p:spPr>
        <p:txBody>
          <a:bodyPr wrap="square" rtlCol="0">
            <a:spAutoFit/>
          </a:bodyPr>
          <a:lstStyle/>
          <a:p>
            <a:pPr algn="ctr"/>
            <a:r>
              <a:rPr lang="en-US" sz="5400" b="1" dirty="0">
                <a:latin typeface="Times New Roman" panose="02020603050405020304" pitchFamily="18" charset="0"/>
                <a:cs typeface="Times New Roman" panose="02020603050405020304" pitchFamily="18" charset="0"/>
              </a:rPr>
              <a:t>PARTICIPANTS &amp; RECRUITMENT</a:t>
            </a:r>
          </a:p>
        </p:txBody>
      </p:sp>
      <p:sp>
        <p:nvSpPr>
          <p:cNvPr id="15" name="TextBox 14">
            <a:extLst>
              <a:ext uri="{FF2B5EF4-FFF2-40B4-BE49-F238E27FC236}">
                <a16:creationId xmlns:a16="http://schemas.microsoft.com/office/drawing/2014/main" id="{0BA06277-F39C-E949-AA9E-431333645C2C}"/>
              </a:ext>
            </a:extLst>
          </p:cNvPr>
          <p:cNvSpPr txBox="1"/>
          <p:nvPr/>
        </p:nvSpPr>
        <p:spPr>
          <a:xfrm>
            <a:off x="25814688" y="8888342"/>
            <a:ext cx="24399052" cy="923330"/>
          </a:xfrm>
          <a:prstGeom prst="rect">
            <a:avLst/>
          </a:prstGeom>
          <a:solidFill>
            <a:schemeClr val="accent1">
              <a:lumMod val="60000"/>
              <a:lumOff val="40000"/>
            </a:schemeClr>
          </a:solidFill>
          <a:ln>
            <a:solidFill>
              <a:schemeClr val="accent1"/>
            </a:solidFill>
          </a:ln>
        </p:spPr>
        <p:txBody>
          <a:bodyPr wrap="square" rtlCol="0">
            <a:spAutoFit/>
          </a:bodyPr>
          <a:lstStyle/>
          <a:p>
            <a:pPr algn="ctr"/>
            <a:r>
              <a:rPr lang="en-US" sz="5400" b="1" dirty="0">
                <a:latin typeface="Times New Roman" panose="02020603050405020304" pitchFamily="18" charset="0"/>
                <a:cs typeface="Times New Roman" panose="02020603050405020304" pitchFamily="18" charset="0"/>
              </a:rPr>
              <a:t>MEASURES</a:t>
            </a:r>
          </a:p>
        </p:txBody>
      </p:sp>
      <p:sp>
        <p:nvSpPr>
          <p:cNvPr id="17" name="TextBox 16">
            <a:extLst>
              <a:ext uri="{FF2B5EF4-FFF2-40B4-BE49-F238E27FC236}">
                <a16:creationId xmlns:a16="http://schemas.microsoft.com/office/drawing/2014/main" id="{6A030665-D547-C941-910F-96C6A98E020E}"/>
              </a:ext>
            </a:extLst>
          </p:cNvPr>
          <p:cNvSpPr txBox="1"/>
          <p:nvPr/>
        </p:nvSpPr>
        <p:spPr>
          <a:xfrm>
            <a:off x="849187" y="34613887"/>
            <a:ext cx="30625424" cy="923330"/>
          </a:xfrm>
          <a:prstGeom prst="rect">
            <a:avLst/>
          </a:prstGeom>
          <a:solidFill>
            <a:schemeClr val="accent1">
              <a:lumMod val="60000"/>
              <a:lumOff val="40000"/>
            </a:schemeClr>
          </a:solidFill>
          <a:ln>
            <a:solidFill>
              <a:schemeClr val="accent1"/>
            </a:solidFill>
          </a:ln>
        </p:spPr>
        <p:txBody>
          <a:bodyPr wrap="square" rtlCol="0">
            <a:spAutoFit/>
          </a:bodyPr>
          <a:lstStyle/>
          <a:p>
            <a:pPr algn="ctr"/>
            <a:r>
              <a:rPr lang="en-US" sz="5400" dirty="0">
                <a:latin typeface="Times New Roman" panose="02020603050405020304" pitchFamily="18" charset="0"/>
                <a:cs typeface="Times New Roman" panose="02020603050405020304" pitchFamily="18" charset="0"/>
              </a:rPr>
              <a:t>REFERENCES</a:t>
            </a:r>
          </a:p>
        </p:txBody>
      </p:sp>
      <p:sp>
        <p:nvSpPr>
          <p:cNvPr id="18" name="TextBox 17">
            <a:extLst>
              <a:ext uri="{FF2B5EF4-FFF2-40B4-BE49-F238E27FC236}">
                <a16:creationId xmlns:a16="http://schemas.microsoft.com/office/drawing/2014/main" id="{BFCB2639-C4A1-3A4C-B275-26DCF64F3F7A}"/>
              </a:ext>
            </a:extLst>
          </p:cNvPr>
          <p:cNvSpPr txBox="1"/>
          <p:nvPr/>
        </p:nvSpPr>
        <p:spPr>
          <a:xfrm>
            <a:off x="874053" y="35537218"/>
            <a:ext cx="30625424" cy="3754874"/>
          </a:xfrm>
          <a:prstGeom prst="rect">
            <a:avLst/>
          </a:prstGeom>
          <a:noFill/>
          <a:ln>
            <a:noFill/>
          </a:ln>
        </p:spPr>
        <p:txBody>
          <a:bodyPr wrap="square" rtlCol="0">
            <a:spAutoFit/>
          </a:bodyPr>
          <a:lstStyle/>
          <a:p>
            <a:pPr marL="246253" indent="-246253">
              <a:buFont typeface="+mj-lt"/>
              <a:buAutoNum type="arabicPeriod"/>
            </a:pPr>
            <a:r>
              <a:rPr lang="en-US" sz="2100" dirty="0">
                <a:latin typeface="Times New Roman" panose="02020603050405020304" pitchFamily="18" charset="0"/>
                <a:cs typeface="Times New Roman" panose="02020603050405020304" pitchFamily="18" charset="0"/>
              </a:rPr>
              <a:t> Krishnakumar, A., &amp; Buehler, C. (2000). Interparental conflict and parenting behaviors: A meta-analytic review. </a:t>
            </a:r>
            <a:r>
              <a:rPr lang="en-US" sz="2100" i="1" dirty="0">
                <a:latin typeface="Times New Roman" panose="02020603050405020304" pitchFamily="18" charset="0"/>
                <a:cs typeface="Times New Roman" panose="02020603050405020304" pitchFamily="18" charset="0"/>
              </a:rPr>
              <a:t>Family Relations, 49</a:t>
            </a:r>
            <a:r>
              <a:rPr lang="en-US" sz="2100" dirty="0">
                <a:latin typeface="Times New Roman" panose="02020603050405020304" pitchFamily="18" charset="0"/>
                <a:cs typeface="Times New Roman" panose="02020603050405020304" pitchFamily="18" charset="0"/>
              </a:rPr>
              <a:t>(1), 25-44. </a:t>
            </a:r>
            <a:r>
              <a:rPr lang="en-US" sz="2100" dirty="0">
                <a:latin typeface="Times New Roman" panose="02020603050405020304" pitchFamily="18" charset="0"/>
                <a:cs typeface="Times New Roman" panose="02020603050405020304" pitchFamily="18" charset="0"/>
                <a:hlinkClick r:id="rId4"/>
              </a:rPr>
              <a:t>https://doi.org/10.1111/j.1741-3729.2000.00025.x</a:t>
            </a:r>
            <a:endParaRPr lang="en-US" sz="2100" dirty="0">
              <a:latin typeface="Times New Roman" panose="02020603050405020304" pitchFamily="18" charset="0"/>
              <a:cs typeface="Times New Roman" panose="02020603050405020304" pitchFamily="18" charset="0"/>
            </a:endParaRPr>
          </a:p>
          <a:p>
            <a:pPr marL="246253" indent="-246253">
              <a:buFont typeface="+mj-lt"/>
              <a:buAutoNum type="arabicPeriod"/>
            </a:pPr>
            <a:r>
              <a:rPr lang="en-US" sz="2100" dirty="0">
                <a:latin typeface="Times New Roman" panose="02020603050405020304" pitchFamily="18" charset="0"/>
                <a:cs typeface="Times New Roman" panose="02020603050405020304" pitchFamily="18" charset="0"/>
              </a:rPr>
              <a:t>Kouros, C. D., Cummings, E. M., &amp; Davies, P. T. (2010). Early trajectories of interparental conflict and externalizing problems as predictors of social competence in preadolescence. </a:t>
            </a:r>
            <a:r>
              <a:rPr lang="en-US" sz="2100" i="1" dirty="0">
                <a:latin typeface="Times New Roman" panose="02020603050405020304" pitchFamily="18" charset="0"/>
                <a:cs typeface="Times New Roman" panose="02020603050405020304" pitchFamily="18" charset="0"/>
              </a:rPr>
              <a:t>Development and psychopathology, 22</a:t>
            </a:r>
            <a:r>
              <a:rPr lang="en-US" sz="2100" dirty="0">
                <a:latin typeface="Times New Roman" panose="02020603050405020304" pitchFamily="18" charset="0"/>
                <a:cs typeface="Times New Roman" panose="02020603050405020304" pitchFamily="18" charset="0"/>
              </a:rPr>
              <a:t>(3), 527–537. </a:t>
            </a:r>
            <a:r>
              <a:rPr lang="en-US" sz="2100" dirty="0">
                <a:latin typeface="Times New Roman" panose="02020603050405020304" pitchFamily="18" charset="0"/>
                <a:cs typeface="Times New Roman" panose="02020603050405020304" pitchFamily="18" charset="0"/>
                <a:hlinkClick r:id="rId5"/>
              </a:rPr>
              <a:t>https://doi.org/10.1017/S0954579410000258</a:t>
            </a:r>
            <a:endParaRPr lang="en-US" sz="2100" dirty="0">
              <a:latin typeface="Times New Roman" panose="02020603050405020304" pitchFamily="18" charset="0"/>
              <a:cs typeface="Times New Roman" panose="02020603050405020304" pitchFamily="18" charset="0"/>
            </a:endParaRPr>
          </a:p>
          <a:p>
            <a:pPr marL="246253" indent="-246253">
              <a:buFont typeface="+mj-lt"/>
              <a:buAutoNum type="arabicPeriod"/>
            </a:pPr>
            <a:r>
              <a:rPr lang="en-US" sz="2100" dirty="0">
                <a:latin typeface="Times New Roman" panose="02020603050405020304" pitchFamily="18" charset="0"/>
                <a:cs typeface="Times New Roman" panose="02020603050405020304" pitchFamily="18" charset="0"/>
              </a:rPr>
              <a:t>Sturge-Apple, M., Davies, P., &amp; Cummings, E.M. (2006). Hostility and withdrawal in marital conflict: Effects on parental emotional unavailability and inconsistent discipline. </a:t>
            </a:r>
            <a:r>
              <a:rPr lang="en-US" sz="2100" b="0" i="1" dirty="0">
                <a:solidFill>
                  <a:srgbClr val="333333"/>
                </a:solidFill>
                <a:effectLst/>
                <a:latin typeface="Times New Roman" panose="02020603050405020304" pitchFamily="18" charset="0"/>
                <a:cs typeface="Times New Roman" panose="02020603050405020304" pitchFamily="18" charset="0"/>
              </a:rPr>
              <a:t>Journal of Family Psychology, 20</a:t>
            </a:r>
            <a:r>
              <a:rPr lang="en-US" sz="2100" b="0" i="0" dirty="0">
                <a:solidFill>
                  <a:srgbClr val="333333"/>
                </a:solidFill>
                <a:effectLst/>
                <a:latin typeface="Times New Roman" panose="02020603050405020304" pitchFamily="18" charset="0"/>
                <a:cs typeface="Times New Roman" panose="02020603050405020304" pitchFamily="18" charset="0"/>
              </a:rPr>
              <a:t>(2), 227–238. </a:t>
            </a:r>
            <a:r>
              <a:rPr lang="en-US" sz="2100" b="0" i="0" u="none" strike="noStrike" dirty="0">
                <a:solidFill>
                  <a:srgbClr val="2C72B7"/>
                </a:solidFill>
                <a:effectLst/>
                <a:latin typeface="Times New Roman" panose="02020603050405020304" pitchFamily="18" charset="0"/>
                <a:cs typeface="Times New Roman" panose="02020603050405020304" pitchFamily="18" charset="0"/>
                <a:hlinkClick r:id="rId6"/>
              </a:rPr>
              <a:t>https://doi.org/10.1037/0893-3200.20.2.227</a:t>
            </a:r>
            <a:endParaRPr lang="en-US" sz="2100" b="0" i="0" u="none" strike="noStrike" dirty="0">
              <a:solidFill>
                <a:srgbClr val="2C72B7"/>
              </a:solidFill>
              <a:effectLst/>
              <a:latin typeface="Times New Roman" panose="02020603050405020304" pitchFamily="18" charset="0"/>
              <a:cs typeface="Times New Roman" panose="02020603050405020304" pitchFamily="18" charset="0"/>
            </a:endParaRPr>
          </a:p>
          <a:p>
            <a:pPr marL="246253" indent="-246253">
              <a:buFont typeface="+mj-lt"/>
              <a:buAutoNum type="arabicPeriod"/>
            </a:pPr>
            <a:r>
              <a:rPr lang="en-US" sz="2100" b="0" i="0" dirty="0" err="1">
                <a:solidFill>
                  <a:srgbClr val="333333"/>
                </a:solidFill>
                <a:effectLst/>
                <a:latin typeface="Times New Roman" panose="02020603050405020304" pitchFamily="18" charset="0"/>
                <a:cs typeface="Times New Roman" panose="02020603050405020304" pitchFamily="18" charset="0"/>
              </a:rPr>
              <a:t>Kerig</a:t>
            </a:r>
            <a:r>
              <a:rPr lang="en-US" sz="2100" b="0" i="0" dirty="0">
                <a:solidFill>
                  <a:srgbClr val="333333"/>
                </a:solidFill>
                <a:effectLst/>
                <a:latin typeface="Times New Roman" panose="02020603050405020304" pitchFamily="18" charset="0"/>
                <a:cs typeface="Times New Roman" panose="02020603050405020304" pitchFamily="18" charset="0"/>
              </a:rPr>
              <a:t>, P. K. (1996). Assessing the links between interparental conflict and child adjustment: The conflicts and problem-solving scales. </a:t>
            </a:r>
            <a:r>
              <a:rPr lang="en-US" sz="2100" b="0" i="1" dirty="0">
                <a:solidFill>
                  <a:srgbClr val="333333"/>
                </a:solidFill>
                <a:effectLst/>
                <a:latin typeface="Times New Roman" panose="02020603050405020304" pitchFamily="18" charset="0"/>
                <a:cs typeface="Times New Roman" panose="02020603050405020304" pitchFamily="18" charset="0"/>
              </a:rPr>
              <a:t>Journal of Family Psychology, 10</a:t>
            </a:r>
            <a:r>
              <a:rPr lang="en-US" sz="2100" b="0" i="0" dirty="0">
                <a:solidFill>
                  <a:srgbClr val="333333"/>
                </a:solidFill>
                <a:effectLst/>
                <a:latin typeface="Times New Roman" panose="02020603050405020304" pitchFamily="18" charset="0"/>
                <a:cs typeface="Times New Roman" panose="02020603050405020304" pitchFamily="18" charset="0"/>
              </a:rPr>
              <a:t>(4), 454–473. </a:t>
            </a:r>
            <a:r>
              <a:rPr lang="en-US" sz="2100" b="0" i="0" u="none" strike="noStrike" dirty="0">
                <a:solidFill>
                  <a:srgbClr val="2C72B7"/>
                </a:solidFill>
                <a:effectLst/>
                <a:latin typeface="Times New Roman" panose="02020603050405020304" pitchFamily="18" charset="0"/>
                <a:cs typeface="Times New Roman" panose="02020603050405020304" pitchFamily="18" charset="0"/>
                <a:hlinkClick r:id="rId7"/>
              </a:rPr>
              <a:t>https://doi.org/10.1037/0893-3200.10.4.454</a:t>
            </a:r>
            <a:endParaRPr lang="en-US" sz="2100" b="0" i="0" u="none" strike="noStrike" dirty="0">
              <a:solidFill>
                <a:srgbClr val="2C72B7"/>
              </a:solidFill>
              <a:effectLst/>
              <a:latin typeface="Times New Roman" panose="02020603050405020304" pitchFamily="18" charset="0"/>
              <a:cs typeface="Times New Roman" panose="02020603050405020304" pitchFamily="18" charset="0"/>
            </a:endParaRPr>
          </a:p>
          <a:p>
            <a:pPr marL="246253" indent="-246253">
              <a:buFont typeface="+mj-lt"/>
              <a:buAutoNum type="arabicPeriod"/>
            </a:pPr>
            <a:r>
              <a:rPr lang="en-US" sz="2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Malik, N. M., &amp; Lindahl, K. M. (2004). System for coding interactions in dyads (SCID). In </a:t>
            </a:r>
            <a:r>
              <a:rPr lang="en-US" sz="21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Couple Observational Coding Systems </a:t>
            </a:r>
            <a:r>
              <a:rPr lang="en-US" sz="2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(pp. 173-189). Routledge Taylor &amp; Francis Group. </a:t>
            </a:r>
            <a:r>
              <a:rPr lang="en-US" sz="21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8"/>
              </a:rPr>
              <a:t>https://doi.org/10.4324/9781410610843</a:t>
            </a:r>
            <a:r>
              <a:rPr lang="en-US" sz="2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100" dirty="0">
              <a:latin typeface="Times New Roman" panose="02020603050405020304" pitchFamily="18" charset="0"/>
              <a:cs typeface="Times New Roman" panose="02020603050405020304" pitchFamily="18" charset="0"/>
            </a:endParaRPr>
          </a:p>
          <a:p>
            <a:pPr marL="246253" indent="-246253">
              <a:buFont typeface="+mj-lt"/>
              <a:buAutoNum type="arabicPeriod"/>
            </a:pPr>
            <a:r>
              <a:rPr lang="en-US" sz="2100" dirty="0">
                <a:latin typeface="Times New Roman" panose="02020603050405020304" pitchFamily="18" charset="0"/>
                <a:cs typeface="Times New Roman" panose="02020603050405020304" pitchFamily="18" charset="0"/>
              </a:rPr>
              <a:t>Jones-</a:t>
            </a:r>
            <a:r>
              <a:rPr lang="en-US" sz="2100" dirty="0" err="1">
                <a:latin typeface="Times New Roman" panose="02020603050405020304" pitchFamily="18" charset="0"/>
                <a:cs typeface="Times New Roman" panose="02020603050405020304" pitchFamily="18" charset="0"/>
              </a:rPr>
              <a:t>Gordils</a:t>
            </a:r>
            <a:r>
              <a:rPr lang="en-US" sz="2100" dirty="0">
                <a:latin typeface="Times New Roman" panose="02020603050405020304" pitchFamily="18" charset="0"/>
                <a:cs typeface="Times New Roman" panose="02020603050405020304" pitchFamily="18" charset="0"/>
              </a:rPr>
              <a:t>, H., Sturge-Apple, M., &amp; Davies. P. (2021). Maternal executive functions, maternal discipline, and children's school readiness: A process oriented approach. </a:t>
            </a:r>
            <a:r>
              <a:rPr lang="en-US" sz="2100" i="1" dirty="0">
                <a:latin typeface="Times New Roman" panose="02020603050405020304" pitchFamily="18" charset="0"/>
                <a:cs typeface="Times New Roman" panose="02020603050405020304" pitchFamily="18" charset="0"/>
              </a:rPr>
              <a:t>Journal of Child and Family Studies, 30</a:t>
            </a:r>
            <a:r>
              <a:rPr lang="en-US" sz="2100" dirty="0">
                <a:latin typeface="Times New Roman" panose="02020603050405020304" pitchFamily="18" charset="0"/>
                <a:cs typeface="Times New Roman" panose="02020603050405020304" pitchFamily="18" charset="0"/>
              </a:rPr>
              <a:t>, 1393-1405. </a:t>
            </a:r>
            <a:r>
              <a:rPr lang="en-US" sz="2100" dirty="0">
                <a:latin typeface="Times New Roman" panose="02020603050405020304" pitchFamily="18" charset="0"/>
                <a:cs typeface="Times New Roman" panose="02020603050405020304" pitchFamily="18" charset="0"/>
                <a:hlinkClick r:id="rId9"/>
              </a:rPr>
              <a:t>http://doi.org/10.1007/s10826-021-01949-9</a:t>
            </a:r>
            <a:r>
              <a:rPr lang="en-US" sz="2100" dirty="0">
                <a:latin typeface="Times New Roman" panose="02020603050405020304" pitchFamily="18" charset="0"/>
                <a:cs typeface="Times New Roman" panose="02020603050405020304" pitchFamily="18" charset="0"/>
              </a:rPr>
              <a:t> </a:t>
            </a:r>
          </a:p>
          <a:p>
            <a:pPr marL="246253" indent="-246253">
              <a:buFont typeface="+mj-lt"/>
              <a:buAutoNum type="arabicPeriod"/>
            </a:pPr>
            <a:r>
              <a:rPr lang="en-US" sz="2100" dirty="0">
                <a:latin typeface="Times New Roman" panose="02020603050405020304" pitchFamily="18" charset="0"/>
                <a:cs typeface="Times New Roman" panose="02020603050405020304" pitchFamily="18" charset="0"/>
              </a:rPr>
              <a:t>Smetana, J.G., </a:t>
            </a:r>
            <a:r>
              <a:rPr lang="en-US" sz="2100" dirty="0" err="1">
                <a:latin typeface="Times New Roman" panose="02020603050405020304" pitchFamily="18" charset="0"/>
                <a:cs typeface="Times New Roman" panose="02020603050405020304" pitchFamily="18" charset="0"/>
              </a:rPr>
              <a:t>Schlagman</a:t>
            </a:r>
            <a:r>
              <a:rPr lang="en-US" sz="2100" dirty="0">
                <a:latin typeface="Times New Roman" panose="02020603050405020304" pitchFamily="18" charset="0"/>
                <a:cs typeface="Times New Roman" panose="02020603050405020304" pitchFamily="18" charset="0"/>
              </a:rPr>
              <a:t>, N., &amp; Walsh Adams, P. (1993). Preschool children’s judgments about hypothetical and actual transgressions. </a:t>
            </a:r>
            <a:r>
              <a:rPr lang="en-US" sz="2100" i="1" dirty="0">
                <a:latin typeface="Times New Roman" panose="02020603050405020304" pitchFamily="18" charset="0"/>
                <a:cs typeface="Times New Roman" panose="02020603050405020304" pitchFamily="18" charset="0"/>
              </a:rPr>
              <a:t>Child Development, 64</a:t>
            </a:r>
            <a:r>
              <a:rPr lang="en-US" sz="2100" dirty="0">
                <a:latin typeface="Times New Roman" panose="02020603050405020304" pitchFamily="18" charset="0"/>
                <a:cs typeface="Times New Roman" panose="02020603050405020304" pitchFamily="18" charset="0"/>
              </a:rPr>
              <a:t>(1), 202-214. </a:t>
            </a:r>
            <a:r>
              <a:rPr lang="en-US" sz="2100" dirty="0">
                <a:latin typeface="Times New Roman" panose="02020603050405020304" pitchFamily="18" charset="0"/>
                <a:cs typeface="Times New Roman" panose="02020603050405020304" pitchFamily="18" charset="0"/>
                <a:hlinkClick r:id="rId10"/>
              </a:rPr>
              <a:t>http://doi.org/10.1111/j.1467-8624.1993.tb02904.x</a:t>
            </a:r>
            <a:r>
              <a:rPr lang="en-US" sz="2100" dirty="0">
                <a:latin typeface="Times New Roman" panose="02020603050405020304" pitchFamily="18" charset="0"/>
                <a:cs typeface="Times New Roman" panose="02020603050405020304" pitchFamily="18" charset="0"/>
              </a:rPr>
              <a:t> </a:t>
            </a:r>
          </a:p>
          <a:p>
            <a:pPr marL="246253" indent="-246253">
              <a:buFont typeface="+mj-lt"/>
              <a:buAutoNum type="arabicPeriod"/>
            </a:pPr>
            <a:r>
              <a:rPr lang="en-US" sz="2100" dirty="0">
                <a:latin typeface="Times New Roman" panose="02020603050405020304" pitchFamily="18" charset="0"/>
                <a:cs typeface="Times New Roman" panose="02020603050405020304" pitchFamily="18" charset="0"/>
              </a:rPr>
              <a:t>Dotti Sani, G.M., &amp; </a:t>
            </a:r>
            <a:r>
              <a:rPr lang="en-US" sz="2100" dirty="0" err="1">
                <a:latin typeface="Times New Roman" panose="02020603050405020304" pitchFamily="18" charset="0"/>
                <a:cs typeface="Times New Roman" panose="02020603050405020304" pitchFamily="18" charset="0"/>
              </a:rPr>
              <a:t>Treas</a:t>
            </a:r>
            <a:r>
              <a:rPr lang="en-US" sz="2100" dirty="0">
                <a:latin typeface="Times New Roman" panose="02020603050405020304" pitchFamily="18" charset="0"/>
                <a:cs typeface="Times New Roman" panose="02020603050405020304" pitchFamily="18" charset="0"/>
              </a:rPr>
              <a:t>, J. (2016). Educational gradients in parents’ child-care time across countries, 1965-2012. </a:t>
            </a:r>
            <a:r>
              <a:rPr lang="en-US" sz="2100" i="1" dirty="0">
                <a:latin typeface="Times New Roman" panose="02020603050405020304" pitchFamily="18" charset="0"/>
                <a:cs typeface="Times New Roman" panose="02020603050405020304" pitchFamily="18" charset="0"/>
              </a:rPr>
              <a:t>Journal of Marriage and Family, 78(4), </a:t>
            </a:r>
            <a:r>
              <a:rPr lang="en-US" sz="2100" dirty="0">
                <a:latin typeface="Times New Roman" panose="02020603050405020304" pitchFamily="18" charset="0"/>
                <a:cs typeface="Times New Roman" panose="02020603050405020304" pitchFamily="18" charset="0"/>
              </a:rPr>
              <a:t>1083-1096. </a:t>
            </a:r>
            <a:r>
              <a:rPr lang="en-US" sz="2100" b="1" i="0" u="none" strike="noStrike" dirty="0">
                <a:solidFill>
                  <a:srgbClr val="005274"/>
                </a:solidFill>
                <a:effectLst/>
                <a:latin typeface="Times New Roman" panose="02020603050405020304" pitchFamily="18" charset="0"/>
                <a:cs typeface="Times New Roman" panose="02020603050405020304" pitchFamily="18" charset="0"/>
                <a:hlinkClick r:id="rId11"/>
              </a:rPr>
              <a:t>https://doi.org/10.1111/jomf.12305</a:t>
            </a:r>
            <a:endParaRPr lang="en-US" sz="2100" dirty="0">
              <a:latin typeface="Times New Roman" panose="02020603050405020304" pitchFamily="18" charset="0"/>
              <a:cs typeface="Times New Roman" panose="02020603050405020304" pitchFamily="18" charset="0"/>
            </a:endParaRPr>
          </a:p>
          <a:p>
            <a:pPr marL="246253" indent="-246253">
              <a:buFont typeface="+mj-lt"/>
              <a:buAutoNum type="arabicPeriod"/>
            </a:pPr>
            <a:endParaRPr lang="en-US" sz="28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BACF3F01-D2CA-2443-AD40-DFDADF53DF2B}"/>
              </a:ext>
            </a:extLst>
          </p:cNvPr>
          <p:cNvSpPr txBox="1"/>
          <p:nvPr/>
        </p:nvSpPr>
        <p:spPr>
          <a:xfrm>
            <a:off x="849187" y="20874793"/>
            <a:ext cx="49364553" cy="1107996"/>
          </a:xfrm>
          <a:prstGeom prst="rect">
            <a:avLst/>
          </a:prstGeom>
          <a:solidFill>
            <a:schemeClr val="accent1">
              <a:lumMod val="60000"/>
              <a:lumOff val="40000"/>
            </a:schemeClr>
          </a:solidFill>
          <a:ln>
            <a:solidFill>
              <a:schemeClr val="accent1"/>
            </a:solidFill>
          </a:ln>
        </p:spPr>
        <p:txBody>
          <a:bodyPr wrap="square" rtlCol="0">
            <a:spAutoFit/>
          </a:bodyPr>
          <a:lstStyle/>
          <a:p>
            <a:pPr algn="ctr"/>
            <a:r>
              <a:rPr lang="en-US" sz="6600" b="1" dirty="0">
                <a:latin typeface="Times New Roman" panose="02020603050405020304" pitchFamily="18" charset="0"/>
                <a:cs typeface="Times New Roman" panose="02020603050405020304" pitchFamily="18" charset="0"/>
              </a:rPr>
              <a:t>RESULTS</a:t>
            </a:r>
            <a:r>
              <a:rPr lang="en-US" sz="6600" dirty="0">
                <a:latin typeface="Times New Roman" panose="02020603050405020304" pitchFamily="18" charset="0"/>
                <a:cs typeface="Times New Roman" panose="02020603050405020304" pitchFamily="18" charset="0"/>
              </a:rPr>
              <a:t> </a:t>
            </a:r>
            <a:r>
              <a:rPr lang="en-US" sz="6600" b="1" dirty="0">
                <a:latin typeface="Times New Roman" panose="02020603050405020304" pitchFamily="18" charset="0"/>
                <a:cs typeface="Times New Roman" panose="02020603050405020304" pitchFamily="18" charset="0"/>
              </a:rPr>
              <a:t>&amp;</a:t>
            </a:r>
            <a:r>
              <a:rPr lang="en-US" sz="6600" dirty="0">
                <a:latin typeface="Times New Roman" panose="02020603050405020304" pitchFamily="18" charset="0"/>
                <a:cs typeface="Times New Roman" panose="02020603050405020304" pitchFamily="18" charset="0"/>
              </a:rPr>
              <a:t> </a:t>
            </a:r>
            <a:r>
              <a:rPr lang="en-US" sz="6600" b="1" dirty="0">
                <a:latin typeface="Times New Roman" panose="02020603050405020304" pitchFamily="18" charset="0"/>
                <a:cs typeface="Times New Roman" panose="02020603050405020304" pitchFamily="18" charset="0"/>
              </a:rPr>
              <a:t>DISCUSSION</a:t>
            </a:r>
          </a:p>
        </p:txBody>
      </p:sp>
      <p:pic>
        <p:nvPicPr>
          <p:cNvPr id="21" name="Picture 20" descr="Logo&#10;&#10;Description automatically generated">
            <a:extLst>
              <a:ext uri="{FF2B5EF4-FFF2-40B4-BE49-F238E27FC236}">
                <a16:creationId xmlns:a16="http://schemas.microsoft.com/office/drawing/2014/main" id="{8551FA80-EEBC-1544-84C9-A73C4BC41B2D}"/>
              </a:ext>
            </a:extLst>
          </p:cNvPr>
          <p:cNvPicPr>
            <a:picLocks noChangeAspect="1"/>
          </p:cNvPicPr>
          <p:nvPr/>
        </p:nvPicPr>
        <p:blipFill>
          <a:blip r:embed="rId12"/>
          <a:stretch>
            <a:fillRect/>
          </a:stretch>
        </p:blipFill>
        <p:spPr>
          <a:xfrm>
            <a:off x="874054" y="1342910"/>
            <a:ext cx="3967829" cy="3819219"/>
          </a:xfrm>
          <a:prstGeom prst="rect">
            <a:avLst/>
          </a:prstGeom>
        </p:spPr>
      </p:pic>
      <p:sp>
        <p:nvSpPr>
          <p:cNvPr id="25" name="TextBox 24">
            <a:extLst>
              <a:ext uri="{FF2B5EF4-FFF2-40B4-BE49-F238E27FC236}">
                <a16:creationId xmlns:a16="http://schemas.microsoft.com/office/drawing/2014/main" id="{4CC2D540-DF6F-804C-83F1-CB3947FA133E}"/>
              </a:ext>
            </a:extLst>
          </p:cNvPr>
          <p:cNvSpPr txBox="1"/>
          <p:nvPr/>
        </p:nvSpPr>
        <p:spPr>
          <a:xfrm>
            <a:off x="31970983" y="34702685"/>
            <a:ext cx="18171592" cy="2800767"/>
          </a:xfrm>
          <a:prstGeom prst="rect">
            <a:avLst/>
          </a:prstGeom>
          <a:solidFill>
            <a:schemeClr val="accent3">
              <a:lumMod val="20000"/>
              <a:lumOff val="80000"/>
            </a:schemeClr>
          </a:solidFill>
          <a:ln>
            <a:solidFill>
              <a:schemeClr val="accent1"/>
            </a:solidFill>
          </a:ln>
        </p:spPr>
        <p:txBody>
          <a:bodyPr wrap="square" rtlCol="0">
            <a:spAutoFit/>
          </a:bodyPr>
          <a:lstStyle/>
          <a:p>
            <a:pPr marL="718787" indent="-718787">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This research was supported by the University of Rochester Discover Grant.</a:t>
            </a:r>
          </a:p>
          <a:p>
            <a:pPr marL="718787" indent="-718787">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This study (Project FLIGHT) was sponsored by the National Institute of Child Health and Human Development.</a:t>
            </a:r>
          </a:p>
          <a:p>
            <a:pPr marL="718787" indent="-718787">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We would like to thank participating families at Mount Hope Family Center</a:t>
            </a:r>
          </a:p>
        </p:txBody>
      </p:sp>
      <p:sp>
        <p:nvSpPr>
          <p:cNvPr id="24" name="TextBox 23">
            <a:extLst>
              <a:ext uri="{FF2B5EF4-FFF2-40B4-BE49-F238E27FC236}">
                <a16:creationId xmlns:a16="http://schemas.microsoft.com/office/drawing/2014/main" id="{5B6F8825-3A0B-8944-81EE-F37BD472E27F}"/>
              </a:ext>
            </a:extLst>
          </p:cNvPr>
          <p:cNvSpPr txBox="1"/>
          <p:nvPr/>
        </p:nvSpPr>
        <p:spPr>
          <a:xfrm>
            <a:off x="866837" y="15346259"/>
            <a:ext cx="24463646" cy="923330"/>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5400" dirty="0">
                <a:latin typeface="Times New Roman" panose="02020603050405020304" pitchFamily="18" charset="0"/>
                <a:cs typeface="Times New Roman" panose="02020603050405020304" pitchFamily="18" charset="0"/>
              </a:rPr>
              <a:t>Sample Characteristics</a:t>
            </a:r>
          </a:p>
        </p:txBody>
      </p:sp>
      <p:graphicFrame>
        <p:nvGraphicFramePr>
          <p:cNvPr id="27" name="Table 23">
            <a:extLst>
              <a:ext uri="{FF2B5EF4-FFF2-40B4-BE49-F238E27FC236}">
                <a16:creationId xmlns:a16="http://schemas.microsoft.com/office/drawing/2014/main" id="{C2557115-F279-FE4F-84CF-609C2F5E5905}"/>
              </a:ext>
            </a:extLst>
          </p:cNvPr>
          <p:cNvGraphicFramePr>
            <a:graphicFrameLocks noGrp="1"/>
          </p:cNvGraphicFramePr>
          <p:nvPr>
            <p:extLst>
              <p:ext uri="{D42A27DB-BD31-4B8C-83A1-F6EECF244321}">
                <p14:modId xmlns:p14="http://schemas.microsoft.com/office/powerpoint/2010/main" val="120193265"/>
              </p:ext>
            </p:extLst>
          </p:nvPr>
        </p:nvGraphicFramePr>
        <p:xfrm>
          <a:off x="848989" y="16720067"/>
          <a:ext cx="12895183" cy="4178544"/>
        </p:xfrm>
        <a:graphic>
          <a:graphicData uri="http://schemas.openxmlformats.org/drawingml/2006/table">
            <a:tbl>
              <a:tblPr firstRow="1" bandRow="1">
                <a:tableStyleId>{BC89EF96-8CEA-46FF-86C4-4CE0E7609802}</a:tableStyleId>
              </a:tblPr>
              <a:tblGrid>
                <a:gridCol w="6198079">
                  <a:extLst>
                    <a:ext uri="{9D8B030D-6E8A-4147-A177-3AD203B41FA5}">
                      <a16:colId xmlns:a16="http://schemas.microsoft.com/office/drawing/2014/main" val="1367136236"/>
                    </a:ext>
                  </a:extLst>
                </a:gridCol>
                <a:gridCol w="2670080">
                  <a:extLst>
                    <a:ext uri="{9D8B030D-6E8A-4147-A177-3AD203B41FA5}">
                      <a16:colId xmlns:a16="http://schemas.microsoft.com/office/drawing/2014/main" val="1632558067"/>
                    </a:ext>
                  </a:extLst>
                </a:gridCol>
                <a:gridCol w="2005263">
                  <a:extLst>
                    <a:ext uri="{9D8B030D-6E8A-4147-A177-3AD203B41FA5}">
                      <a16:colId xmlns:a16="http://schemas.microsoft.com/office/drawing/2014/main" val="3022247876"/>
                    </a:ext>
                  </a:extLst>
                </a:gridCol>
                <a:gridCol w="2021761">
                  <a:extLst>
                    <a:ext uri="{9D8B030D-6E8A-4147-A177-3AD203B41FA5}">
                      <a16:colId xmlns:a16="http://schemas.microsoft.com/office/drawing/2014/main" val="2046275700"/>
                    </a:ext>
                  </a:extLst>
                </a:gridCol>
              </a:tblGrid>
              <a:tr h="874911">
                <a:tc>
                  <a:txBody>
                    <a:bodyPr/>
                    <a:lstStyle/>
                    <a:p>
                      <a:pPr>
                        <a:lnSpc>
                          <a:spcPct val="100000"/>
                        </a:lnSpc>
                      </a:pPr>
                      <a:endParaRPr lang="en-US" sz="2900" dirty="0">
                        <a:ln>
                          <a:noFill/>
                        </a:ln>
                        <a:latin typeface="Times New Roman" panose="02020603050405020304" pitchFamily="18" charset="0"/>
                        <a:cs typeface="Times New Roman" panose="02020603050405020304" pitchFamily="18" charset="0"/>
                      </a:endParaRPr>
                    </a:p>
                  </a:txBody>
                  <a:tcPr marL="383357" marR="383357" marT="191679" marB="191679">
                    <a:solidFill>
                      <a:srgbClr val="FFFFFF"/>
                    </a:solidFill>
                  </a:tcPr>
                </a:tc>
                <a:tc>
                  <a:txBody>
                    <a:bodyPr/>
                    <a:lstStyle/>
                    <a:p>
                      <a:pPr algn="ctr">
                        <a:lnSpc>
                          <a:spcPct val="100000"/>
                        </a:lnSpc>
                      </a:pPr>
                      <a:r>
                        <a:rPr lang="en-US" sz="2900" dirty="0">
                          <a:ln>
                            <a:noFill/>
                          </a:ln>
                          <a:latin typeface="Times New Roman" panose="02020603050405020304" pitchFamily="18" charset="0"/>
                          <a:cs typeface="Times New Roman" panose="02020603050405020304" pitchFamily="18" charset="0"/>
                        </a:rPr>
                        <a:t>Mother</a:t>
                      </a:r>
                    </a:p>
                  </a:txBody>
                  <a:tcPr marL="383357" marR="383357" marT="191679" marB="91440" anchor="b">
                    <a:solidFill>
                      <a:srgbClr val="FFFFFF"/>
                    </a:solidFill>
                  </a:tcPr>
                </a:tc>
                <a:tc>
                  <a:txBody>
                    <a:bodyPr/>
                    <a:lstStyle/>
                    <a:p>
                      <a:pPr algn="ctr">
                        <a:lnSpc>
                          <a:spcPct val="100000"/>
                        </a:lnSpc>
                      </a:pPr>
                      <a:r>
                        <a:rPr lang="en-US" sz="2900" dirty="0">
                          <a:ln>
                            <a:noFill/>
                          </a:ln>
                          <a:latin typeface="Times New Roman" panose="02020603050405020304" pitchFamily="18" charset="0"/>
                          <a:cs typeface="Times New Roman" panose="02020603050405020304" pitchFamily="18" charset="0"/>
                        </a:rPr>
                        <a:t>Father</a:t>
                      </a:r>
                    </a:p>
                  </a:txBody>
                  <a:tcPr marL="383357" marR="383357" marT="191679" marB="91440" anchor="b">
                    <a:solidFill>
                      <a:srgbClr val="FFFFFF"/>
                    </a:solidFill>
                  </a:tcPr>
                </a:tc>
                <a:tc>
                  <a:txBody>
                    <a:bodyPr/>
                    <a:lstStyle/>
                    <a:p>
                      <a:pPr algn="ctr">
                        <a:lnSpc>
                          <a:spcPct val="100000"/>
                        </a:lnSpc>
                      </a:pPr>
                      <a:r>
                        <a:rPr lang="en-US" sz="2900" dirty="0">
                          <a:ln>
                            <a:noFill/>
                          </a:ln>
                          <a:latin typeface="Times New Roman" panose="02020603050405020304" pitchFamily="18" charset="0"/>
                          <a:cs typeface="Times New Roman" panose="02020603050405020304" pitchFamily="18" charset="0"/>
                        </a:rPr>
                        <a:t>Child</a:t>
                      </a:r>
                    </a:p>
                  </a:txBody>
                  <a:tcPr marL="383357" marR="383357" marT="191679" marB="91440" anchor="b">
                    <a:solidFill>
                      <a:srgbClr val="FFFFFF"/>
                    </a:solidFill>
                  </a:tcPr>
                </a:tc>
                <a:extLst>
                  <a:ext uri="{0D108BD9-81ED-4DB2-BD59-A6C34878D82A}">
                    <a16:rowId xmlns:a16="http://schemas.microsoft.com/office/drawing/2014/main" val="1130337576"/>
                  </a:ext>
                </a:extLst>
              </a:tr>
              <a:tr h="516984">
                <a:tc>
                  <a:txBody>
                    <a:bodyPr/>
                    <a:lstStyle/>
                    <a:p>
                      <a:pPr>
                        <a:lnSpc>
                          <a:spcPct val="100000"/>
                        </a:lnSpc>
                      </a:pPr>
                      <a:r>
                        <a:rPr lang="en-US" sz="3200" b="1" dirty="0">
                          <a:ln>
                            <a:noFill/>
                          </a:ln>
                          <a:latin typeface="Times New Roman" panose="02020603050405020304" pitchFamily="18" charset="0"/>
                          <a:cs typeface="Times New Roman" panose="02020603050405020304" pitchFamily="18" charset="0"/>
                        </a:rPr>
                        <a:t>Black</a:t>
                      </a:r>
                    </a:p>
                  </a:txBody>
                  <a:tcPr marT="0" marB="0"/>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21.3%</a:t>
                      </a:r>
                    </a:p>
                  </a:txBody>
                  <a:tcPr marL="383357" marR="383357" marT="0" marB="0"/>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23.8%</a:t>
                      </a:r>
                    </a:p>
                  </a:txBody>
                  <a:tcPr marL="383357" marR="383357" marT="0" marB="0"/>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21.3%</a:t>
                      </a:r>
                    </a:p>
                  </a:txBody>
                  <a:tcPr marL="383357" marR="383357" marT="0" marB="0"/>
                </a:tc>
                <a:extLst>
                  <a:ext uri="{0D108BD9-81ED-4DB2-BD59-A6C34878D82A}">
                    <a16:rowId xmlns:a16="http://schemas.microsoft.com/office/drawing/2014/main" val="1567999079"/>
                  </a:ext>
                </a:extLst>
              </a:tr>
              <a:tr h="516984">
                <a:tc>
                  <a:txBody>
                    <a:bodyPr/>
                    <a:lstStyle/>
                    <a:p>
                      <a:pPr>
                        <a:lnSpc>
                          <a:spcPct val="100000"/>
                        </a:lnSpc>
                      </a:pPr>
                      <a:r>
                        <a:rPr lang="en-US" sz="3200" b="1" dirty="0">
                          <a:ln>
                            <a:noFill/>
                          </a:ln>
                          <a:latin typeface="Times New Roman" panose="02020603050405020304" pitchFamily="18" charset="0"/>
                          <a:cs typeface="Times New Roman" panose="02020603050405020304" pitchFamily="18" charset="0"/>
                        </a:rPr>
                        <a:t>White</a:t>
                      </a:r>
                    </a:p>
                  </a:txBody>
                  <a:tcPr marT="0" marB="0">
                    <a:solidFill>
                      <a:srgbClr val="FFFFFF"/>
                    </a:solidFill>
                  </a:tcPr>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62.6%</a:t>
                      </a:r>
                    </a:p>
                  </a:txBody>
                  <a:tcPr marL="383357" marR="383357" marT="0" marB="0">
                    <a:solidFill>
                      <a:srgbClr val="FFFFFF"/>
                    </a:solidFill>
                  </a:tcPr>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55.3%</a:t>
                      </a:r>
                    </a:p>
                  </a:txBody>
                  <a:tcPr marL="383357" marR="383357" marT="0" marB="0">
                    <a:solidFill>
                      <a:srgbClr val="FFFFFF"/>
                    </a:solidFill>
                  </a:tcPr>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56.2%</a:t>
                      </a:r>
                    </a:p>
                  </a:txBody>
                  <a:tcPr marL="383357" marR="383357" marT="0" marB="0">
                    <a:solidFill>
                      <a:srgbClr val="FFFFFF"/>
                    </a:solidFill>
                  </a:tcPr>
                </a:tc>
                <a:extLst>
                  <a:ext uri="{0D108BD9-81ED-4DB2-BD59-A6C34878D82A}">
                    <a16:rowId xmlns:a16="http://schemas.microsoft.com/office/drawing/2014/main" val="1899934768"/>
                  </a:ext>
                </a:extLst>
              </a:tr>
              <a:tr h="516984">
                <a:tc>
                  <a:txBody>
                    <a:bodyPr/>
                    <a:lstStyle/>
                    <a:p>
                      <a:pPr>
                        <a:lnSpc>
                          <a:spcPct val="100000"/>
                        </a:lnSpc>
                      </a:pPr>
                      <a:r>
                        <a:rPr lang="en-US" sz="3200" b="1" dirty="0">
                          <a:ln>
                            <a:noFill/>
                          </a:ln>
                          <a:latin typeface="Times New Roman" panose="02020603050405020304" pitchFamily="18" charset="0"/>
                          <a:cs typeface="Times New Roman" panose="02020603050405020304" pitchFamily="18" charset="0"/>
                        </a:rPr>
                        <a:t>Biracial</a:t>
                      </a:r>
                    </a:p>
                  </a:txBody>
                  <a:tcPr marT="0" marB="0"/>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7.7%</a:t>
                      </a:r>
                    </a:p>
                  </a:txBody>
                  <a:tcPr marL="383357" marR="383357" marT="0" marB="0"/>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7.7%</a:t>
                      </a:r>
                    </a:p>
                  </a:txBody>
                  <a:tcPr marL="383357" marR="383357" marT="0" marB="0"/>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16.2%</a:t>
                      </a:r>
                    </a:p>
                  </a:txBody>
                  <a:tcPr marL="383357" marR="383357" marT="0" marB="0"/>
                </a:tc>
                <a:extLst>
                  <a:ext uri="{0D108BD9-81ED-4DB2-BD59-A6C34878D82A}">
                    <a16:rowId xmlns:a16="http://schemas.microsoft.com/office/drawing/2014/main" val="2230134514"/>
                  </a:ext>
                </a:extLst>
              </a:tr>
              <a:tr h="516984">
                <a:tc>
                  <a:txBody>
                    <a:bodyPr/>
                    <a:lstStyle/>
                    <a:p>
                      <a:pPr>
                        <a:lnSpc>
                          <a:spcPct val="100000"/>
                        </a:lnSpc>
                      </a:pPr>
                      <a:r>
                        <a:rPr lang="en-US" sz="3200" b="1" dirty="0">
                          <a:ln>
                            <a:noFill/>
                          </a:ln>
                          <a:latin typeface="Times New Roman" panose="02020603050405020304" pitchFamily="18" charset="0"/>
                          <a:cs typeface="Times New Roman" panose="02020603050405020304" pitchFamily="18" charset="0"/>
                        </a:rPr>
                        <a:t>Asian</a:t>
                      </a:r>
                    </a:p>
                  </a:txBody>
                  <a:tcPr marT="0" marB="0">
                    <a:solidFill>
                      <a:srgbClr val="FFFFFF"/>
                    </a:solidFill>
                  </a:tcPr>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2.6%</a:t>
                      </a:r>
                    </a:p>
                  </a:txBody>
                  <a:tcPr marL="383357" marR="383357" marT="0" marB="0">
                    <a:solidFill>
                      <a:srgbClr val="FFFFFF"/>
                    </a:solidFill>
                  </a:tcPr>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1.7%</a:t>
                      </a:r>
                    </a:p>
                  </a:txBody>
                  <a:tcPr marL="383357" marR="383357" marT="0" marB="0">
                    <a:solidFill>
                      <a:srgbClr val="FFFFFF"/>
                    </a:solidFill>
                  </a:tcPr>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1.7%</a:t>
                      </a:r>
                    </a:p>
                  </a:txBody>
                  <a:tcPr marL="383357" marR="383357" marT="0" marB="0">
                    <a:solidFill>
                      <a:srgbClr val="FFFFFF"/>
                    </a:solidFill>
                  </a:tcPr>
                </a:tc>
                <a:extLst>
                  <a:ext uri="{0D108BD9-81ED-4DB2-BD59-A6C34878D82A}">
                    <a16:rowId xmlns:a16="http://schemas.microsoft.com/office/drawing/2014/main" val="2133163955"/>
                  </a:ext>
                </a:extLst>
              </a:tr>
              <a:tr h="718713">
                <a:tc>
                  <a:txBody>
                    <a:bodyPr/>
                    <a:lstStyle/>
                    <a:p>
                      <a:pPr>
                        <a:lnSpc>
                          <a:spcPct val="100000"/>
                        </a:lnSpc>
                      </a:pPr>
                      <a:r>
                        <a:rPr lang="en-US" sz="3200" b="1" dirty="0">
                          <a:ln>
                            <a:noFill/>
                          </a:ln>
                          <a:latin typeface="Times New Roman" panose="02020603050405020304" pitchFamily="18" charset="0"/>
                          <a:cs typeface="Times New Roman" panose="02020603050405020304" pitchFamily="18" charset="0"/>
                        </a:rPr>
                        <a:t>Native American/Pacific Islander</a:t>
                      </a:r>
                    </a:p>
                  </a:txBody>
                  <a:tcPr marT="0" marB="0"/>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 </a:t>
                      </a:r>
                    </a:p>
                  </a:txBody>
                  <a:tcPr marL="383357" marR="383357" marT="0" marB="0"/>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a:t>
                      </a:r>
                    </a:p>
                  </a:txBody>
                  <a:tcPr marL="383357" marR="383357" marT="0" marB="0"/>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0.4%</a:t>
                      </a:r>
                    </a:p>
                  </a:txBody>
                  <a:tcPr marL="383357" marR="383357" marT="0" marB="0"/>
                </a:tc>
                <a:extLst>
                  <a:ext uri="{0D108BD9-81ED-4DB2-BD59-A6C34878D82A}">
                    <a16:rowId xmlns:a16="http://schemas.microsoft.com/office/drawing/2014/main" val="3769105304"/>
                  </a:ext>
                </a:extLst>
              </a:tr>
              <a:tr h="516984">
                <a:tc>
                  <a:txBody>
                    <a:bodyPr/>
                    <a:lstStyle/>
                    <a:p>
                      <a:pPr>
                        <a:lnSpc>
                          <a:spcPct val="100000"/>
                        </a:lnSpc>
                      </a:pPr>
                      <a:r>
                        <a:rPr lang="en-US" sz="3200" b="1" dirty="0">
                          <a:ln>
                            <a:noFill/>
                          </a:ln>
                          <a:latin typeface="Times New Roman" panose="02020603050405020304" pitchFamily="18" charset="0"/>
                          <a:cs typeface="Times New Roman" panose="02020603050405020304" pitchFamily="18" charset="0"/>
                        </a:rPr>
                        <a:t>Other</a:t>
                      </a:r>
                    </a:p>
                  </a:txBody>
                  <a:tcPr marT="0" marB="0">
                    <a:solidFill>
                      <a:srgbClr val="FFFFFF"/>
                    </a:solidFill>
                  </a:tcPr>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6%</a:t>
                      </a:r>
                    </a:p>
                  </a:txBody>
                  <a:tcPr marL="383357" marR="383357" marT="0" marB="0">
                    <a:solidFill>
                      <a:srgbClr val="FFFFFF"/>
                    </a:solidFill>
                  </a:tcPr>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11.5%</a:t>
                      </a:r>
                    </a:p>
                  </a:txBody>
                  <a:tcPr marL="383357" marR="383357" marT="0" marB="0">
                    <a:solidFill>
                      <a:srgbClr val="FFFFFF"/>
                    </a:solidFill>
                  </a:tcPr>
                </a:tc>
                <a:tc>
                  <a:txBody>
                    <a:bodyPr/>
                    <a:lstStyle/>
                    <a:p>
                      <a:pPr algn="ctr">
                        <a:lnSpc>
                          <a:spcPct val="100000"/>
                        </a:lnSpc>
                      </a:pPr>
                      <a:r>
                        <a:rPr lang="en-US" sz="3200" dirty="0">
                          <a:ln>
                            <a:noFill/>
                          </a:ln>
                          <a:latin typeface="Times New Roman" panose="02020603050405020304" pitchFamily="18" charset="0"/>
                          <a:cs typeface="Times New Roman" panose="02020603050405020304" pitchFamily="18" charset="0"/>
                        </a:rPr>
                        <a:t>4.3%</a:t>
                      </a:r>
                    </a:p>
                  </a:txBody>
                  <a:tcPr marL="383357" marR="383357" marT="0" marB="0">
                    <a:solidFill>
                      <a:srgbClr val="FFFFFF"/>
                    </a:solidFill>
                  </a:tcPr>
                </a:tc>
                <a:extLst>
                  <a:ext uri="{0D108BD9-81ED-4DB2-BD59-A6C34878D82A}">
                    <a16:rowId xmlns:a16="http://schemas.microsoft.com/office/drawing/2014/main" val="2144754568"/>
                  </a:ext>
                </a:extLst>
              </a:tr>
            </a:tbl>
          </a:graphicData>
        </a:graphic>
      </p:graphicFrame>
      <p:sp>
        <p:nvSpPr>
          <p:cNvPr id="10" name="TextBox 9">
            <a:extLst>
              <a:ext uri="{FF2B5EF4-FFF2-40B4-BE49-F238E27FC236}">
                <a16:creationId xmlns:a16="http://schemas.microsoft.com/office/drawing/2014/main" id="{FD40528F-51E3-4E4D-BE82-D1A90D0BDEA3}"/>
              </a:ext>
            </a:extLst>
          </p:cNvPr>
          <p:cNvSpPr txBox="1"/>
          <p:nvPr/>
        </p:nvSpPr>
        <p:spPr>
          <a:xfrm>
            <a:off x="845782" y="16276244"/>
            <a:ext cx="12895183" cy="707886"/>
          </a:xfrm>
          <a:prstGeom prst="rect">
            <a:avLst/>
          </a:prstGeom>
          <a:solidFill>
            <a:schemeClr val="accent1">
              <a:lumMod val="60000"/>
              <a:lumOff val="40000"/>
            </a:schemeClr>
          </a:solidFill>
          <a:ln>
            <a:solidFill>
              <a:schemeClr val="accent1"/>
            </a:solidFill>
          </a:ln>
        </p:spPr>
        <p:txBody>
          <a:bodyPr wrap="square" rtlCol="0">
            <a:spAutoFit/>
          </a:bodyPr>
          <a:lstStyle/>
          <a:p>
            <a:pPr algn="ctr"/>
            <a:r>
              <a:rPr lang="en-US" sz="4000" b="1" dirty="0">
                <a:latin typeface="Times New Roman" panose="02020603050405020304" pitchFamily="18" charset="0"/>
                <a:cs typeface="Times New Roman" panose="02020603050405020304" pitchFamily="18" charset="0"/>
              </a:rPr>
              <a:t>Race/Ethnicity</a:t>
            </a:r>
          </a:p>
        </p:txBody>
      </p:sp>
      <p:pic>
        <p:nvPicPr>
          <p:cNvPr id="11" name="Picture 10" descr="Icon&#10;&#10;Description automatically generated">
            <a:extLst>
              <a:ext uri="{FF2B5EF4-FFF2-40B4-BE49-F238E27FC236}">
                <a16:creationId xmlns:a16="http://schemas.microsoft.com/office/drawing/2014/main" id="{DDB3F917-70E8-FD4F-B1B0-3C6EF5475DE0}"/>
              </a:ext>
            </a:extLst>
          </p:cNvPr>
          <p:cNvPicPr>
            <a:picLocks noChangeAspect="1"/>
          </p:cNvPicPr>
          <p:nvPr/>
        </p:nvPicPr>
        <p:blipFill rotWithShape="1">
          <a:blip r:embed="rId13"/>
          <a:srcRect l="7546" r="9674" b="-709"/>
          <a:stretch/>
        </p:blipFill>
        <p:spPr>
          <a:xfrm>
            <a:off x="46174746" y="1119677"/>
            <a:ext cx="3967829" cy="4458199"/>
          </a:xfrm>
          <a:prstGeom prst="rect">
            <a:avLst/>
          </a:prstGeom>
        </p:spPr>
      </p:pic>
      <p:graphicFrame>
        <p:nvGraphicFramePr>
          <p:cNvPr id="31" name="Table 31">
            <a:extLst>
              <a:ext uri="{FF2B5EF4-FFF2-40B4-BE49-F238E27FC236}">
                <a16:creationId xmlns:a16="http://schemas.microsoft.com/office/drawing/2014/main" id="{9C9FB370-FC29-8C4F-8DA0-7068DFCBE4A4}"/>
              </a:ext>
            </a:extLst>
          </p:cNvPr>
          <p:cNvGraphicFramePr>
            <a:graphicFrameLocks noGrp="1"/>
          </p:cNvGraphicFramePr>
          <p:nvPr>
            <p:extLst>
              <p:ext uri="{D42A27DB-BD31-4B8C-83A1-F6EECF244321}">
                <p14:modId xmlns:p14="http://schemas.microsoft.com/office/powerpoint/2010/main" val="2975249328"/>
              </p:ext>
            </p:extLst>
          </p:nvPr>
        </p:nvGraphicFramePr>
        <p:xfrm>
          <a:off x="14470290" y="16930580"/>
          <a:ext cx="10826653" cy="3924384"/>
        </p:xfrm>
        <a:graphic>
          <a:graphicData uri="http://schemas.openxmlformats.org/drawingml/2006/table">
            <a:tbl>
              <a:tblPr firstRow="1" bandRow="1">
                <a:tableStyleId>{BC89EF96-8CEA-46FF-86C4-4CE0E7609802}</a:tableStyleId>
              </a:tblPr>
              <a:tblGrid>
                <a:gridCol w="2067634">
                  <a:extLst>
                    <a:ext uri="{9D8B030D-6E8A-4147-A177-3AD203B41FA5}">
                      <a16:colId xmlns:a16="http://schemas.microsoft.com/office/drawing/2014/main" val="4241972913"/>
                    </a:ext>
                  </a:extLst>
                </a:gridCol>
                <a:gridCol w="2165922">
                  <a:extLst>
                    <a:ext uri="{9D8B030D-6E8A-4147-A177-3AD203B41FA5}">
                      <a16:colId xmlns:a16="http://schemas.microsoft.com/office/drawing/2014/main" val="3840003990"/>
                    </a:ext>
                  </a:extLst>
                </a:gridCol>
                <a:gridCol w="2382015">
                  <a:extLst>
                    <a:ext uri="{9D8B030D-6E8A-4147-A177-3AD203B41FA5}">
                      <a16:colId xmlns:a16="http://schemas.microsoft.com/office/drawing/2014/main" val="3319585712"/>
                    </a:ext>
                  </a:extLst>
                </a:gridCol>
                <a:gridCol w="2189748">
                  <a:extLst>
                    <a:ext uri="{9D8B030D-6E8A-4147-A177-3AD203B41FA5}">
                      <a16:colId xmlns:a16="http://schemas.microsoft.com/office/drawing/2014/main" val="1772312296"/>
                    </a:ext>
                  </a:extLst>
                </a:gridCol>
                <a:gridCol w="2021334">
                  <a:extLst>
                    <a:ext uri="{9D8B030D-6E8A-4147-A177-3AD203B41FA5}">
                      <a16:colId xmlns:a16="http://schemas.microsoft.com/office/drawing/2014/main" val="4229109863"/>
                    </a:ext>
                  </a:extLst>
                </a:gridCol>
              </a:tblGrid>
              <a:tr h="997010">
                <a:tc>
                  <a:txBody>
                    <a:bodyPr/>
                    <a:lstStyle/>
                    <a:p>
                      <a:endParaRPr lang="en-US" sz="2500" dirty="0">
                        <a:latin typeface="Times New Roman" panose="02020603050405020304" pitchFamily="18" charset="0"/>
                        <a:cs typeface="Times New Roman" panose="02020603050405020304" pitchFamily="18" charset="0"/>
                      </a:endParaRPr>
                    </a:p>
                  </a:txBody>
                  <a:tcPr>
                    <a:solidFill>
                      <a:srgbClr val="FFFFFF"/>
                    </a:solidFill>
                  </a:tcPr>
                </a:tc>
                <a:tc>
                  <a:txBody>
                    <a:bodyPr/>
                    <a:lstStyle/>
                    <a:p>
                      <a:pPr algn="r"/>
                      <a:r>
                        <a:rPr lang="en-US" sz="2900" dirty="0">
                          <a:latin typeface="Times New Roman" panose="02020603050405020304" pitchFamily="18" charset="0"/>
                          <a:cs typeface="Times New Roman" panose="02020603050405020304" pitchFamily="18" charset="0"/>
                        </a:rPr>
                        <a:t>High School or Less</a:t>
                      </a:r>
                    </a:p>
                  </a:txBody>
                  <a:tcPr>
                    <a:solidFill>
                      <a:srgbClr val="FFFFFF"/>
                    </a:solidFill>
                  </a:tcPr>
                </a:tc>
                <a:tc>
                  <a:txBody>
                    <a:bodyPr/>
                    <a:lstStyle/>
                    <a:p>
                      <a:pPr algn="r"/>
                      <a:r>
                        <a:rPr lang="en-US" sz="2900" dirty="0">
                          <a:latin typeface="Times New Roman" panose="02020603050405020304" pitchFamily="18" charset="0"/>
                          <a:cs typeface="Times New Roman" panose="02020603050405020304" pitchFamily="18" charset="0"/>
                        </a:rPr>
                        <a:t>Some College</a:t>
                      </a:r>
                    </a:p>
                  </a:txBody>
                  <a:tcPr>
                    <a:solidFill>
                      <a:srgbClr val="FFFFFF"/>
                    </a:solidFill>
                  </a:tcPr>
                </a:tc>
                <a:tc>
                  <a:txBody>
                    <a:bodyPr/>
                    <a:lstStyle/>
                    <a:p>
                      <a:pPr algn="r"/>
                      <a:r>
                        <a:rPr lang="en-US" sz="2900" dirty="0">
                          <a:latin typeface="Times New Roman" panose="02020603050405020304" pitchFamily="18" charset="0"/>
                          <a:cs typeface="Times New Roman" panose="02020603050405020304" pitchFamily="18" charset="0"/>
                        </a:rPr>
                        <a:t>Associate’s Degree</a:t>
                      </a:r>
                    </a:p>
                  </a:txBody>
                  <a:tcPr>
                    <a:solidFill>
                      <a:srgbClr val="FFFFFF"/>
                    </a:solidFill>
                  </a:tcPr>
                </a:tc>
                <a:tc>
                  <a:txBody>
                    <a:bodyPr/>
                    <a:lstStyle/>
                    <a:p>
                      <a:pPr algn="r"/>
                      <a:r>
                        <a:rPr lang="en-US" sz="2900" dirty="0">
                          <a:latin typeface="Times New Roman" panose="02020603050405020304" pitchFamily="18" charset="0"/>
                          <a:cs typeface="Times New Roman" panose="02020603050405020304" pitchFamily="18" charset="0"/>
                        </a:rPr>
                        <a:t>Bachelor’s or Higher</a:t>
                      </a:r>
                    </a:p>
                  </a:txBody>
                  <a:tcPr>
                    <a:solidFill>
                      <a:srgbClr val="FFFFFF"/>
                    </a:solidFill>
                  </a:tcPr>
                </a:tc>
                <a:extLst>
                  <a:ext uri="{0D108BD9-81ED-4DB2-BD59-A6C34878D82A}">
                    <a16:rowId xmlns:a16="http://schemas.microsoft.com/office/drawing/2014/main" val="1147313506"/>
                  </a:ext>
                </a:extLst>
              </a:tr>
              <a:tr h="1263006">
                <a:tc>
                  <a:txBody>
                    <a:bodyPr/>
                    <a:lstStyle/>
                    <a:p>
                      <a:r>
                        <a:rPr lang="en-US" sz="3600" dirty="0">
                          <a:latin typeface="Times New Roman" panose="02020603050405020304" pitchFamily="18" charset="0"/>
                          <a:cs typeface="Times New Roman" panose="02020603050405020304" pitchFamily="18" charset="0"/>
                        </a:rPr>
                        <a:t>Mothers</a:t>
                      </a:r>
                    </a:p>
                  </a:txBody>
                  <a:tcPr/>
                </a:tc>
                <a:tc>
                  <a:txBody>
                    <a:bodyPr/>
                    <a:lstStyle/>
                    <a:p>
                      <a:r>
                        <a:rPr lang="en-US" sz="3200" dirty="0">
                          <a:latin typeface="Times New Roman" panose="02020603050405020304" pitchFamily="18" charset="0"/>
                          <a:cs typeface="Times New Roman" panose="02020603050405020304" pitchFamily="18" charset="0"/>
                        </a:rPr>
                        <a:t>25.5%</a:t>
                      </a:r>
                    </a:p>
                  </a:txBody>
                  <a:tcPr/>
                </a:tc>
                <a:tc>
                  <a:txBody>
                    <a:bodyPr/>
                    <a:lstStyle/>
                    <a:p>
                      <a:r>
                        <a:rPr lang="en-US" sz="3200" dirty="0">
                          <a:latin typeface="Times New Roman" panose="02020603050405020304" pitchFamily="18" charset="0"/>
                          <a:cs typeface="Times New Roman" panose="02020603050405020304" pitchFamily="18" charset="0"/>
                        </a:rPr>
                        <a:t>18.8%</a:t>
                      </a:r>
                    </a:p>
                  </a:txBody>
                  <a:tcPr/>
                </a:tc>
                <a:tc>
                  <a:txBody>
                    <a:bodyPr/>
                    <a:lstStyle/>
                    <a:p>
                      <a:r>
                        <a:rPr lang="en-US" sz="3200" dirty="0">
                          <a:latin typeface="Times New Roman" panose="02020603050405020304" pitchFamily="18" charset="0"/>
                          <a:cs typeface="Times New Roman" panose="02020603050405020304" pitchFamily="18" charset="0"/>
                        </a:rPr>
                        <a:t>8.5%</a:t>
                      </a:r>
                    </a:p>
                  </a:txBody>
                  <a:tcPr/>
                </a:tc>
                <a:tc>
                  <a:txBody>
                    <a:bodyPr/>
                    <a:lstStyle/>
                    <a:p>
                      <a:r>
                        <a:rPr lang="en-US" sz="3200" dirty="0">
                          <a:latin typeface="Times New Roman" panose="02020603050405020304" pitchFamily="18" charset="0"/>
                          <a:cs typeface="Times New Roman" panose="02020603050405020304" pitchFamily="18" charset="0"/>
                        </a:rPr>
                        <a:t>47.2%</a:t>
                      </a:r>
                    </a:p>
                  </a:txBody>
                  <a:tcPr/>
                </a:tc>
                <a:extLst>
                  <a:ext uri="{0D108BD9-81ED-4DB2-BD59-A6C34878D82A}">
                    <a16:rowId xmlns:a16="http://schemas.microsoft.com/office/drawing/2014/main" val="1597280905"/>
                  </a:ext>
                </a:extLst>
              </a:tr>
              <a:tr h="1664368">
                <a:tc>
                  <a:txBody>
                    <a:bodyPr/>
                    <a:lstStyle/>
                    <a:p>
                      <a:r>
                        <a:rPr lang="en-US" sz="3600" dirty="0">
                          <a:latin typeface="Times New Roman" panose="02020603050405020304" pitchFamily="18" charset="0"/>
                          <a:cs typeface="Times New Roman" panose="02020603050405020304" pitchFamily="18" charset="0"/>
                        </a:rPr>
                        <a:t>Fathers</a:t>
                      </a:r>
                    </a:p>
                  </a:txBody>
                  <a:tcPr>
                    <a:solidFill>
                      <a:srgbClr val="FFFFFF"/>
                    </a:solidFill>
                  </a:tcPr>
                </a:tc>
                <a:tc>
                  <a:txBody>
                    <a:bodyPr/>
                    <a:lstStyle/>
                    <a:p>
                      <a:r>
                        <a:rPr lang="en-US" sz="3200" dirty="0">
                          <a:latin typeface="Times New Roman" panose="02020603050405020304" pitchFamily="18" charset="0"/>
                          <a:cs typeface="Times New Roman" panose="02020603050405020304" pitchFamily="18" charset="0"/>
                        </a:rPr>
                        <a:t>35.3%</a:t>
                      </a:r>
                    </a:p>
                  </a:txBody>
                  <a:tcPr>
                    <a:solidFill>
                      <a:srgbClr val="FFFFFF"/>
                    </a:solidFill>
                  </a:tcPr>
                </a:tc>
                <a:tc>
                  <a:txBody>
                    <a:bodyPr/>
                    <a:lstStyle/>
                    <a:p>
                      <a:r>
                        <a:rPr lang="en-US" sz="3200" dirty="0">
                          <a:latin typeface="Times New Roman" panose="02020603050405020304" pitchFamily="18" charset="0"/>
                          <a:cs typeface="Times New Roman" panose="02020603050405020304" pitchFamily="18" charset="0"/>
                        </a:rPr>
                        <a:t>17.9%</a:t>
                      </a:r>
                    </a:p>
                  </a:txBody>
                  <a:tcPr>
                    <a:solidFill>
                      <a:srgbClr val="FFFFFF"/>
                    </a:solidFill>
                  </a:tcPr>
                </a:tc>
                <a:tc>
                  <a:txBody>
                    <a:bodyPr/>
                    <a:lstStyle/>
                    <a:p>
                      <a:r>
                        <a:rPr lang="en-US" sz="3200" dirty="0">
                          <a:latin typeface="Times New Roman" panose="02020603050405020304" pitchFamily="18" charset="0"/>
                          <a:cs typeface="Times New Roman" panose="02020603050405020304" pitchFamily="18" charset="0"/>
                        </a:rPr>
                        <a:t>9.4%</a:t>
                      </a:r>
                    </a:p>
                  </a:txBody>
                  <a:tcPr>
                    <a:solidFill>
                      <a:srgbClr val="FFFFFF"/>
                    </a:solidFill>
                  </a:tcPr>
                </a:tc>
                <a:tc>
                  <a:txBody>
                    <a:bodyPr/>
                    <a:lstStyle/>
                    <a:p>
                      <a:r>
                        <a:rPr lang="en-US" sz="3200" dirty="0">
                          <a:latin typeface="Times New Roman" panose="02020603050405020304" pitchFamily="18" charset="0"/>
                          <a:cs typeface="Times New Roman" panose="02020603050405020304" pitchFamily="18" charset="0"/>
                        </a:rPr>
                        <a:t>22.5%</a:t>
                      </a:r>
                    </a:p>
                  </a:txBody>
                  <a:tcPr>
                    <a:solidFill>
                      <a:srgbClr val="FFFFFF"/>
                    </a:solidFill>
                  </a:tcPr>
                </a:tc>
                <a:extLst>
                  <a:ext uri="{0D108BD9-81ED-4DB2-BD59-A6C34878D82A}">
                    <a16:rowId xmlns:a16="http://schemas.microsoft.com/office/drawing/2014/main" val="2873947769"/>
                  </a:ext>
                </a:extLst>
              </a:tr>
            </a:tbl>
          </a:graphicData>
        </a:graphic>
      </p:graphicFrame>
      <p:sp>
        <p:nvSpPr>
          <p:cNvPr id="32" name="TextBox 31">
            <a:extLst>
              <a:ext uri="{FF2B5EF4-FFF2-40B4-BE49-F238E27FC236}">
                <a16:creationId xmlns:a16="http://schemas.microsoft.com/office/drawing/2014/main" id="{5A0349F2-A5C4-4745-A778-6B2D6EEC3AE2}"/>
              </a:ext>
            </a:extLst>
          </p:cNvPr>
          <p:cNvSpPr txBox="1"/>
          <p:nvPr/>
        </p:nvSpPr>
        <p:spPr>
          <a:xfrm>
            <a:off x="14468934" y="16277094"/>
            <a:ext cx="10828009" cy="707886"/>
          </a:xfrm>
          <a:prstGeom prst="rect">
            <a:avLst/>
          </a:prstGeom>
          <a:solidFill>
            <a:schemeClr val="accent1">
              <a:lumMod val="60000"/>
              <a:lumOff val="40000"/>
            </a:schemeClr>
          </a:solidFill>
          <a:ln>
            <a:solidFill>
              <a:schemeClr val="accent1"/>
            </a:solidFill>
          </a:ln>
        </p:spPr>
        <p:txBody>
          <a:bodyPr wrap="square" rtlCol="0">
            <a:spAutoFit/>
          </a:bodyPr>
          <a:lstStyle/>
          <a:p>
            <a:pPr algn="ctr"/>
            <a:r>
              <a:rPr lang="en-US" sz="4000" b="1" dirty="0">
                <a:latin typeface="Times New Roman" panose="02020603050405020304" pitchFamily="18" charset="0"/>
                <a:cs typeface="Times New Roman" panose="02020603050405020304" pitchFamily="18" charset="0"/>
              </a:rPr>
              <a:t>Parental Education</a:t>
            </a:r>
          </a:p>
        </p:txBody>
      </p:sp>
      <p:pic>
        <p:nvPicPr>
          <p:cNvPr id="26" name="Picture 25">
            <a:extLst>
              <a:ext uri="{FF2B5EF4-FFF2-40B4-BE49-F238E27FC236}">
                <a16:creationId xmlns:a16="http://schemas.microsoft.com/office/drawing/2014/main" id="{893111A2-FDA3-4622-85F3-7F94D4A46D58}"/>
              </a:ext>
            </a:extLst>
          </p:cNvPr>
          <p:cNvPicPr>
            <a:picLocks noChangeAspect="1"/>
          </p:cNvPicPr>
          <p:nvPr/>
        </p:nvPicPr>
        <p:blipFill>
          <a:blip r:embed="rId14"/>
          <a:stretch>
            <a:fillRect/>
          </a:stretch>
        </p:blipFill>
        <p:spPr>
          <a:xfrm>
            <a:off x="440919" y="23481574"/>
            <a:ext cx="17607222" cy="10909724"/>
          </a:xfrm>
          <a:prstGeom prst="rect">
            <a:avLst/>
          </a:prstGeom>
        </p:spPr>
      </p:pic>
      <p:pic>
        <p:nvPicPr>
          <p:cNvPr id="29" name="Picture 28">
            <a:extLst>
              <a:ext uri="{FF2B5EF4-FFF2-40B4-BE49-F238E27FC236}">
                <a16:creationId xmlns:a16="http://schemas.microsoft.com/office/drawing/2014/main" id="{31FCE7B6-0DA7-4C57-9466-467F993A717E}"/>
              </a:ext>
            </a:extLst>
          </p:cNvPr>
          <p:cNvPicPr>
            <a:picLocks noChangeAspect="1"/>
          </p:cNvPicPr>
          <p:nvPr/>
        </p:nvPicPr>
        <p:blipFill>
          <a:blip r:embed="rId15"/>
          <a:stretch>
            <a:fillRect/>
          </a:stretch>
        </p:blipFill>
        <p:spPr>
          <a:xfrm>
            <a:off x="18560485" y="23430405"/>
            <a:ext cx="18123448" cy="10888545"/>
          </a:xfrm>
          <a:prstGeom prst="rect">
            <a:avLst/>
          </a:prstGeom>
        </p:spPr>
      </p:pic>
      <p:sp>
        <p:nvSpPr>
          <p:cNvPr id="35" name="TextBox 34">
            <a:extLst>
              <a:ext uri="{FF2B5EF4-FFF2-40B4-BE49-F238E27FC236}">
                <a16:creationId xmlns:a16="http://schemas.microsoft.com/office/drawing/2014/main" id="{1D9C9BBB-B2FE-473E-8786-4B548B45993C}"/>
              </a:ext>
            </a:extLst>
          </p:cNvPr>
          <p:cNvSpPr txBox="1"/>
          <p:nvPr/>
        </p:nvSpPr>
        <p:spPr>
          <a:xfrm>
            <a:off x="874068" y="22210425"/>
            <a:ext cx="17125947" cy="923330"/>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5400" dirty="0">
                <a:latin typeface="Times New Roman" panose="02020603050405020304" pitchFamily="18" charset="0"/>
                <a:cs typeface="Times New Roman" panose="02020603050405020304" pitchFamily="18" charset="0"/>
              </a:rPr>
              <a:t>Physical Harm Model</a:t>
            </a:r>
          </a:p>
        </p:txBody>
      </p:sp>
      <p:sp>
        <p:nvSpPr>
          <p:cNvPr id="36" name="TextBox 35">
            <a:extLst>
              <a:ext uri="{FF2B5EF4-FFF2-40B4-BE49-F238E27FC236}">
                <a16:creationId xmlns:a16="http://schemas.microsoft.com/office/drawing/2014/main" id="{9F5A2401-2446-45F2-8849-7860A8561E3A}"/>
              </a:ext>
            </a:extLst>
          </p:cNvPr>
          <p:cNvSpPr txBox="1"/>
          <p:nvPr/>
        </p:nvSpPr>
        <p:spPr>
          <a:xfrm>
            <a:off x="18560485" y="22218447"/>
            <a:ext cx="17125947" cy="923330"/>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5400" dirty="0">
                <a:latin typeface="Times New Roman" panose="02020603050405020304" pitchFamily="18" charset="0"/>
                <a:cs typeface="Times New Roman" panose="02020603050405020304" pitchFamily="18" charset="0"/>
              </a:rPr>
              <a:t>Psychological Harm Model</a:t>
            </a:r>
          </a:p>
        </p:txBody>
      </p:sp>
      <p:sp>
        <p:nvSpPr>
          <p:cNvPr id="20" name="TextBox 19">
            <a:extLst>
              <a:ext uri="{FF2B5EF4-FFF2-40B4-BE49-F238E27FC236}">
                <a16:creationId xmlns:a16="http://schemas.microsoft.com/office/drawing/2014/main" id="{4D627F67-AAF2-C64D-B662-44A0E4BED523}"/>
              </a:ext>
            </a:extLst>
          </p:cNvPr>
          <p:cNvSpPr txBox="1"/>
          <p:nvPr/>
        </p:nvSpPr>
        <p:spPr>
          <a:xfrm>
            <a:off x="31970983" y="33759359"/>
            <a:ext cx="18171592" cy="923330"/>
          </a:xfrm>
          <a:prstGeom prst="rect">
            <a:avLst/>
          </a:prstGeom>
          <a:solidFill>
            <a:schemeClr val="accent1">
              <a:lumMod val="60000"/>
              <a:lumOff val="40000"/>
            </a:schemeClr>
          </a:solidFill>
          <a:ln>
            <a:solidFill>
              <a:schemeClr val="accent1"/>
            </a:solidFill>
          </a:ln>
        </p:spPr>
        <p:txBody>
          <a:bodyPr wrap="square" rtlCol="0">
            <a:spAutoFit/>
          </a:bodyPr>
          <a:lstStyle/>
          <a:p>
            <a:pPr algn="ctr"/>
            <a:r>
              <a:rPr lang="en-US" sz="5400" dirty="0">
                <a:latin typeface="Times New Roman" panose="02020603050405020304" pitchFamily="18" charset="0"/>
                <a:cs typeface="Times New Roman" panose="02020603050405020304" pitchFamily="18" charset="0"/>
              </a:rPr>
              <a:t>ACKNOWLEDGEMENTS</a:t>
            </a:r>
          </a:p>
        </p:txBody>
      </p:sp>
    </p:spTree>
    <p:extLst>
      <p:ext uri="{BB962C8B-B14F-4D97-AF65-F5344CB8AC3E}">
        <p14:creationId xmlns:p14="http://schemas.microsoft.com/office/powerpoint/2010/main" val="3682429629"/>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29122</TotalTime>
  <Words>1061</Words>
  <Application>Microsoft Office PowerPoint</Application>
  <PresentationFormat>Custom</PresentationFormat>
  <Paragraphs>105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Expanding Applications of the Spillover Hypothesis: Interparental Conflict, Parenting, and Children’s Moral Development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Alice Messina</dc:creator>
  <cp:lastModifiedBy>Hannah</cp:lastModifiedBy>
  <cp:revision>102</cp:revision>
  <dcterms:created xsi:type="dcterms:W3CDTF">2021-03-15T18:12:49Z</dcterms:created>
  <dcterms:modified xsi:type="dcterms:W3CDTF">2022-05-31T16:51:09Z</dcterms:modified>
</cp:coreProperties>
</file>