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0" r:id="rId2"/>
  </p:sldIdLst>
  <p:sldSz cx="51114325" cy="384968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2"/>
    <p:restoredTop sz="93896"/>
  </p:normalViewPr>
  <p:slideViewPr>
    <p:cSldViewPr snapToGrid="0" snapToObjects="1">
      <p:cViewPr>
        <p:scale>
          <a:sx n="20" d="100"/>
          <a:sy n="20" d="100"/>
        </p:scale>
        <p:origin x="1144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479C8-CB21-9E43-8864-F71E48F3D77C}" type="datetimeFigureOut">
              <a:rPr lang="en-US" smtClean="0"/>
              <a:t>4/6/21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9538" y="1143000"/>
            <a:ext cx="40989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5616A-52B6-AA42-A21D-C5B01CA9B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50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1pPr>
    <a:lvl2pPr marL="2150669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2pPr>
    <a:lvl3pPr marL="4301338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3pPr>
    <a:lvl4pPr marL="6452006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4pPr>
    <a:lvl5pPr marL="8602675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5pPr>
    <a:lvl6pPr marL="10753344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6pPr>
    <a:lvl7pPr marL="12904013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7pPr>
    <a:lvl8pPr marL="15054682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8pPr>
    <a:lvl9pPr marL="17205350" algn="l" defTabSz="4301338" rtl="0" eaLnBrk="1" latinLnBrk="0" hangingPunct="1">
      <a:defRPr sz="564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9538" y="1143000"/>
            <a:ext cx="40989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 title = Maternal executive function partially mediates effects of early socioeconomic risk on child executive functioning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 REQUIREMENTS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= 55.9” width x 42.1” height, landscape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of 24-28 font size, 32+ better for readability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as jpg with 72/96 dpi</a:t>
            </a:r>
          </a:p>
          <a:p>
            <a:pPr marL="2336407" lvl="1" indent="-185738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&gt; save as &gt; 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5616A-52B6-AA42-A21D-C5B01CA9B3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112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3575" y="6300301"/>
            <a:ext cx="43447176" cy="13402616"/>
          </a:xfrm>
        </p:spPr>
        <p:txBody>
          <a:bodyPr anchor="b"/>
          <a:lstStyle>
            <a:lvl1pPr algn="ctr">
              <a:defRPr sz="33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89291" y="20219774"/>
            <a:ext cx="38335744" cy="9294497"/>
          </a:xfrm>
        </p:spPr>
        <p:txBody>
          <a:bodyPr/>
          <a:lstStyle>
            <a:lvl1pPr marL="0" indent="0" algn="ctr">
              <a:buNone/>
              <a:defRPr sz="13416"/>
            </a:lvl1pPr>
            <a:lvl2pPr marL="2555702" indent="0" algn="ctr">
              <a:buNone/>
              <a:defRPr sz="11180"/>
            </a:lvl2pPr>
            <a:lvl3pPr marL="5111405" indent="0" algn="ctr">
              <a:buNone/>
              <a:defRPr sz="10062"/>
            </a:lvl3pPr>
            <a:lvl4pPr marL="7667107" indent="0" algn="ctr">
              <a:buNone/>
              <a:defRPr sz="8944"/>
            </a:lvl4pPr>
            <a:lvl5pPr marL="10222809" indent="0" algn="ctr">
              <a:buNone/>
              <a:defRPr sz="8944"/>
            </a:lvl5pPr>
            <a:lvl6pPr marL="12778511" indent="0" algn="ctr">
              <a:buNone/>
              <a:defRPr sz="8944"/>
            </a:lvl6pPr>
            <a:lvl7pPr marL="15334214" indent="0" algn="ctr">
              <a:buNone/>
              <a:defRPr sz="8944"/>
            </a:lvl7pPr>
            <a:lvl8pPr marL="17889916" indent="0" algn="ctr">
              <a:buNone/>
              <a:defRPr sz="8944"/>
            </a:lvl8pPr>
            <a:lvl9pPr marL="20445618" indent="0" algn="ctr">
              <a:buNone/>
              <a:defRPr sz="89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9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9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7491" y="9597496"/>
            <a:ext cx="44086105" cy="16013628"/>
          </a:xfrm>
        </p:spPr>
        <p:txBody>
          <a:bodyPr anchor="b"/>
          <a:lstStyle>
            <a:lvl1pPr>
              <a:defRPr sz="335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87491" y="25762619"/>
            <a:ext cx="44086105" cy="8421189"/>
          </a:xfrm>
        </p:spPr>
        <p:txBody>
          <a:bodyPr/>
          <a:lstStyle>
            <a:lvl1pPr marL="0" indent="0">
              <a:buNone/>
              <a:defRPr sz="13416">
                <a:solidFill>
                  <a:schemeClr val="tx1"/>
                </a:solidFill>
              </a:defRPr>
            </a:lvl1pPr>
            <a:lvl2pPr marL="2555702" indent="0">
              <a:buNone/>
              <a:defRPr sz="11180">
                <a:solidFill>
                  <a:schemeClr val="tx1">
                    <a:tint val="75000"/>
                  </a:schemeClr>
                </a:solidFill>
              </a:defRPr>
            </a:lvl2pPr>
            <a:lvl3pPr marL="5111405" indent="0">
              <a:buNone/>
              <a:defRPr sz="10062">
                <a:solidFill>
                  <a:schemeClr val="tx1">
                    <a:tint val="75000"/>
                  </a:schemeClr>
                </a:solidFill>
              </a:defRPr>
            </a:lvl3pPr>
            <a:lvl4pPr marL="7667107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4pPr>
            <a:lvl5pPr marL="10222809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5pPr>
            <a:lvl6pPr marL="12778511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6pPr>
            <a:lvl7pPr marL="15334214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7pPr>
            <a:lvl8pPr marL="17889916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8pPr>
            <a:lvl9pPr marL="20445618" indent="0">
              <a:buNone/>
              <a:defRPr sz="89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61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110" y="10248010"/>
            <a:ext cx="21723588" cy="244259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76627" y="10248010"/>
            <a:ext cx="21723588" cy="244259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96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768" y="2049610"/>
            <a:ext cx="44086105" cy="7440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773" y="9437084"/>
            <a:ext cx="21623752" cy="4624969"/>
          </a:xfrm>
        </p:spPr>
        <p:txBody>
          <a:bodyPr anchor="b"/>
          <a:lstStyle>
            <a:lvl1pPr marL="0" indent="0">
              <a:buNone/>
              <a:defRPr sz="13416" b="1"/>
            </a:lvl1pPr>
            <a:lvl2pPr marL="2555702" indent="0">
              <a:buNone/>
              <a:defRPr sz="11180" b="1"/>
            </a:lvl2pPr>
            <a:lvl3pPr marL="5111405" indent="0">
              <a:buNone/>
              <a:defRPr sz="10062" b="1"/>
            </a:lvl3pPr>
            <a:lvl4pPr marL="7667107" indent="0">
              <a:buNone/>
              <a:defRPr sz="8944" b="1"/>
            </a:lvl4pPr>
            <a:lvl5pPr marL="10222809" indent="0">
              <a:buNone/>
              <a:defRPr sz="8944" b="1"/>
            </a:lvl5pPr>
            <a:lvl6pPr marL="12778511" indent="0">
              <a:buNone/>
              <a:defRPr sz="8944" b="1"/>
            </a:lvl6pPr>
            <a:lvl7pPr marL="15334214" indent="0">
              <a:buNone/>
              <a:defRPr sz="8944" b="1"/>
            </a:lvl7pPr>
            <a:lvl8pPr marL="17889916" indent="0">
              <a:buNone/>
              <a:defRPr sz="8944" b="1"/>
            </a:lvl8pPr>
            <a:lvl9pPr marL="20445618" indent="0">
              <a:buNone/>
              <a:defRPr sz="89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0773" y="14062053"/>
            <a:ext cx="21623752" cy="2068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76630" y="9437084"/>
            <a:ext cx="21730246" cy="4624969"/>
          </a:xfrm>
        </p:spPr>
        <p:txBody>
          <a:bodyPr anchor="b"/>
          <a:lstStyle>
            <a:lvl1pPr marL="0" indent="0">
              <a:buNone/>
              <a:defRPr sz="13416" b="1"/>
            </a:lvl1pPr>
            <a:lvl2pPr marL="2555702" indent="0">
              <a:buNone/>
              <a:defRPr sz="11180" b="1"/>
            </a:lvl2pPr>
            <a:lvl3pPr marL="5111405" indent="0">
              <a:buNone/>
              <a:defRPr sz="10062" b="1"/>
            </a:lvl3pPr>
            <a:lvl4pPr marL="7667107" indent="0">
              <a:buNone/>
              <a:defRPr sz="8944" b="1"/>
            </a:lvl4pPr>
            <a:lvl5pPr marL="10222809" indent="0">
              <a:buNone/>
              <a:defRPr sz="8944" b="1"/>
            </a:lvl5pPr>
            <a:lvl6pPr marL="12778511" indent="0">
              <a:buNone/>
              <a:defRPr sz="8944" b="1"/>
            </a:lvl6pPr>
            <a:lvl7pPr marL="15334214" indent="0">
              <a:buNone/>
              <a:defRPr sz="8944" b="1"/>
            </a:lvl7pPr>
            <a:lvl8pPr marL="17889916" indent="0">
              <a:buNone/>
              <a:defRPr sz="8944" b="1"/>
            </a:lvl8pPr>
            <a:lvl9pPr marL="20445618" indent="0">
              <a:buNone/>
              <a:defRPr sz="89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76630" y="14062053"/>
            <a:ext cx="21730246" cy="2068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3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44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84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768" y="2566458"/>
            <a:ext cx="16485700" cy="8982604"/>
          </a:xfrm>
        </p:spPr>
        <p:txBody>
          <a:bodyPr anchor="b"/>
          <a:lstStyle>
            <a:lvl1pPr>
              <a:defRPr sz="178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0246" y="5542845"/>
            <a:ext cx="25876627" cy="27357733"/>
          </a:xfrm>
        </p:spPr>
        <p:txBody>
          <a:bodyPr/>
          <a:lstStyle>
            <a:lvl1pPr>
              <a:defRPr sz="17888"/>
            </a:lvl1pPr>
            <a:lvl2pPr>
              <a:defRPr sz="15652"/>
            </a:lvl2pPr>
            <a:lvl3pPr>
              <a:defRPr sz="13416"/>
            </a:lvl3pPr>
            <a:lvl4pPr>
              <a:defRPr sz="11180"/>
            </a:lvl4pPr>
            <a:lvl5pPr>
              <a:defRPr sz="11180"/>
            </a:lvl5pPr>
            <a:lvl6pPr>
              <a:defRPr sz="11180"/>
            </a:lvl6pPr>
            <a:lvl7pPr>
              <a:defRPr sz="11180"/>
            </a:lvl7pPr>
            <a:lvl8pPr>
              <a:defRPr sz="11180"/>
            </a:lvl8pPr>
            <a:lvl9pPr>
              <a:defRPr sz="111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0768" y="11549062"/>
            <a:ext cx="16485700" cy="21396067"/>
          </a:xfrm>
        </p:spPr>
        <p:txBody>
          <a:bodyPr/>
          <a:lstStyle>
            <a:lvl1pPr marL="0" indent="0">
              <a:buNone/>
              <a:defRPr sz="8944"/>
            </a:lvl1pPr>
            <a:lvl2pPr marL="2555702" indent="0">
              <a:buNone/>
              <a:defRPr sz="7826"/>
            </a:lvl2pPr>
            <a:lvl3pPr marL="5111405" indent="0">
              <a:buNone/>
              <a:defRPr sz="6708"/>
            </a:lvl3pPr>
            <a:lvl4pPr marL="7667107" indent="0">
              <a:buNone/>
              <a:defRPr sz="5590"/>
            </a:lvl4pPr>
            <a:lvl5pPr marL="10222809" indent="0">
              <a:buNone/>
              <a:defRPr sz="5590"/>
            </a:lvl5pPr>
            <a:lvl6pPr marL="12778511" indent="0">
              <a:buNone/>
              <a:defRPr sz="5590"/>
            </a:lvl6pPr>
            <a:lvl7pPr marL="15334214" indent="0">
              <a:buNone/>
              <a:defRPr sz="5590"/>
            </a:lvl7pPr>
            <a:lvl8pPr marL="17889916" indent="0">
              <a:buNone/>
              <a:defRPr sz="5590"/>
            </a:lvl8pPr>
            <a:lvl9pPr marL="20445618" indent="0">
              <a:buNone/>
              <a:defRPr sz="5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3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0768" y="2566458"/>
            <a:ext cx="16485700" cy="8982604"/>
          </a:xfrm>
        </p:spPr>
        <p:txBody>
          <a:bodyPr anchor="b"/>
          <a:lstStyle>
            <a:lvl1pPr>
              <a:defRPr sz="178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30246" y="5542845"/>
            <a:ext cx="25876627" cy="27357733"/>
          </a:xfrm>
        </p:spPr>
        <p:txBody>
          <a:bodyPr anchor="t"/>
          <a:lstStyle>
            <a:lvl1pPr marL="0" indent="0">
              <a:buNone/>
              <a:defRPr sz="17888"/>
            </a:lvl1pPr>
            <a:lvl2pPr marL="2555702" indent="0">
              <a:buNone/>
              <a:defRPr sz="15652"/>
            </a:lvl2pPr>
            <a:lvl3pPr marL="5111405" indent="0">
              <a:buNone/>
              <a:defRPr sz="13416"/>
            </a:lvl3pPr>
            <a:lvl4pPr marL="7667107" indent="0">
              <a:buNone/>
              <a:defRPr sz="11180"/>
            </a:lvl4pPr>
            <a:lvl5pPr marL="10222809" indent="0">
              <a:buNone/>
              <a:defRPr sz="11180"/>
            </a:lvl5pPr>
            <a:lvl6pPr marL="12778511" indent="0">
              <a:buNone/>
              <a:defRPr sz="11180"/>
            </a:lvl6pPr>
            <a:lvl7pPr marL="15334214" indent="0">
              <a:buNone/>
              <a:defRPr sz="11180"/>
            </a:lvl7pPr>
            <a:lvl8pPr marL="17889916" indent="0">
              <a:buNone/>
              <a:defRPr sz="11180"/>
            </a:lvl8pPr>
            <a:lvl9pPr marL="20445618" indent="0">
              <a:buNone/>
              <a:defRPr sz="111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0768" y="11549062"/>
            <a:ext cx="16485700" cy="21396067"/>
          </a:xfrm>
        </p:spPr>
        <p:txBody>
          <a:bodyPr/>
          <a:lstStyle>
            <a:lvl1pPr marL="0" indent="0">
              <a:buNone/>
              <a:defRPr sz="8944"/>
            </a:lvl1pPr>
            <a:lvl2pPr marL="2555702" indent="0">
              <a:buNone/>
              <a:defRPr sz="7826"/>
            </a:lvl2pPr>
            <a:lvl3pPr marL="5111405" indent="0">
              <a:buNone/>
              <a:defRPr sz="6708"/>
            </a:lvl3pPr>
            <a:lvl4pPr marL="7667107" indent="0">
              <a:buNone/>
              <a:defRPr sz="5590"/>
            </a:lvl4pPr>
            <a:lvl5pPr marL="10222809" indent="0">
              <a:buNone/>
              <a:defRPr sz="5590"/>
            </a:lvl5pPr>
            <a:lvl6pPr marL="12778511" indent="0">
              <a:buNone/>
              <a:defRPr sz="5590"/>
            </a:lvl6pPr>
            <a:lvl7pPr marL="15334214" indent="0">
              <a:buNone/>
              <a:defRPr sz="5590"/>
            </a:lvl7pPr>
            <a:lvl8pPr marL="17889916" indent="0">
              <a:buNone/>
              <a:defRPr sz="5590"/>
            </a:lvl8pPr>
            <a:lvl9pPr marL="20445618" indent="0">
              <a:buNone/>
              <a:defRPr sz="55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984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3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78692" y="2049602"/>
            <a:ext cx="11021526" cy="326243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14113" y="2049602"/>
            <a:ext cx="32425650" cy="32624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99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14110" y="2049610"/>
            <a:ext cx="44086105" cy="7440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4110" y="10248010"/>
            <a:ext cx="44086105" cy="24425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14110" y="35680908"/>
            <a:ext cx="11500723" cy="2049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B429-E1C0-4B4D-8621-97BC5ED13D77}" type="datetimeFigureOut">
              <a:rPr lang="en-US" smtClean="0"/>
              <a:t>4/6/21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31620" y="35680908"/>
            <a:ext cx="17251085" cy="2049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99492" y="35680908"/>
            <a:ext cx="11500723" cy="20496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8224B-1D5C-E642-8FA5-F244971B32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1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11405" rtl="0" eaLnBrk="1" latinLnBrk="0" hangingPunct="1">
        <a:lnSpc>
          <a:spcPct val="90000"/>
        </a:lnSpc>
        <a:spcBef>
          <a:spcPct val="0"/>
        </a:spcBef>
        <a:buNone/>
        <a:defRPr sz="245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7851" indent="-1277851" algn="l" defTabSz="5111405" rtl="0" eaLnBrk="1" latinLnBrk="0" hangingPunct="1">
        <a:lnSpc>
          <a:spcPct val="90000"/>
        </a:lnSpc>
        <a:spcBef>
          <a:spcPts val="5590"/>
        </a:spcBef>
        <a:buFont typeface="Arial" panose="020B0604020202020204" pitchFamily="34" charset="0"/>
        <a:buChar char="•"/>
        <a:defRPr sz="15652" kern="1200">
          <a:solidFill>
            <a:schemeClr val="tx1"/>
          </a:solidFill>
          <a:latin typeface="+mn-lt"/>
          <a:ea typeface="+mn-ea"/>
          <a:cs typeface="+mn-cs"/>
        </a:defRPr>
      </a:lvl1pPr>
      <a:lvl2pPr marL="3833553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3416" kern="1200">
          <a:solidFill>
            <a:schemeClr val="tx1"/>
          </a:solidFill>
          <a:latin typeface="+mn-lt"/>
          <a:ea typeface="+mn-ea"/>
          <a:cs typeface="+mn-cs"/>
        </a:defRPr>
      </a:lvl2pPr>
      <a:lvl3pPr marL="6389256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44958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4pPr>
      <a:lvl5pPr marL="11500660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5pPr>
      <a:lvl6pPr marL="14056363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6pPr>
      <a:lvl7pPr marL="16612065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7pPr>
      <a:lvl8pPr marL="19167767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8pPr>
      <a:lvl9pPr marL="21723469" indent="-1277851" algn="l" defTabSz="5111405" rtl="0" eaLnBrk="1" latinLnBrk="0" hangingPunct="1">
        <a:lnSpc>
          <a:spcPct val="90000"/>
        </a:lnSpc>
        <a:spcBef>
          <a:spcPts val="2795"/>
        </a:spcBef>
        <a:buFont typeface="Arial" panose="020B0604020202020204" pitchFamily="34" charset="0"/>
        <a:buChar char="•"/>
        <a:defRPr sz="100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1pPr>
      <a:lvl2pPr marL="2555702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2pPr>
      <a:lvl3pPr marL="5111405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3pPr>
      <a:lvl4pPr marL="7667107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4pPr>
      <a:lvl5pPr marL="10222809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5pPr>
      <a:lvl6pPr marL="12778511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6pPr>
      <a:lvl7pPr marL="15334214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7pPr>
      <a:lvl8pPr marL="17889916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8pPr>
      <a:lvl9pPr marL="20445618" algn="l" defTabSz="5111405" rtl="0" eaLnBrk="1" latinLnBrk="0" hangingPunct="1">
        <a:defRPr sz="100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4FDF73-7BF8-824E-9CAE-3D4C451A8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6377" y="1643858"/>
            <a:ext cx="40563875" cy="3819215"/>
          </a:xfrm>
          <a:noFill/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1048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Cascading Effects of Early Socioeconomic Risk on Child Executive </a:t>
            </a:r>
            <a:br>
              <a:rPr lang="en-US" sz="1048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048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Functioning Through Maternal Working Memory and Inhibitory Control</a:t>
            </a:r>
            <a:endParaRPr lang="en-US" sz="670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928B11-EC9D-3242-BE96-B57CAE619346}"/>
              </a:ext>
            </a:extLst>
          </p:cNvPr>
          <p:cNvSpPr txBox="1"/>
          <p:nvPr/>
        </p:nvSpPr>
        <p:spPr>
          <a:xfrm>
            <a:off x="13883867" y="5870030"/>
            <a:ext cx="23346590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869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 Messina, Hannah Swerbenski, B.S., &amp; Melissa Sturge-Apple, Ph.D.</a:t>
            </a:r>
          </a:p>
          <a:p>
            <a:pPr algn="ctr"/>
            <a:r>
              <a:rPr lang="en-US" sz="503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Psychology, University of Rochester, Rochester, NY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8B65F-E437-F441-BC7E-DEF6DB401899}"/>
              </a:ext>
            </a:extLst>
          </p:cNvPr>
          <p:cNvSpPr txBox="1"/>
          <p:nvPr/>
        </p:nvSpPr>
        <p:spPr>
          <a:xfrm>
            <a:off x="893912" y="9150247"/>
            <a:ext cx="12989955" cy="100027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functions (EF) are cognitive processes that select, execute, and monitor behaviors and serve as the foundation for academic, social, and emotional competence.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Working memory (WM) is a resource for short-term manipulation and storage of information.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Inhibitory control (IC) suppresses irrelevant information in pursuit of goal attainment.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status (SES) has caustic effects on early EF development.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2,5,6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SES mothers also exhibit poorer EF abilities compared to middle/high SES mothers.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Genetics influence EF, with maternal EF being positively correlated with child EF.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6,7,8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5B462-8573-B84A-98E9-72EB9991FE15}"/>
              </a:ext>
            </a:extLst>
          </p:cNvPr>
          <p:cNvSpPr txBox="1"/>
          <p:nvPr/>
        </p:nvSpPr>
        <p:spPr>
          <a:xfrm>
            <a:off x="840883" y="20704864"/>
            <a:ext cx="12989955" cy="221599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18787" indent="-718787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Examine how maternal WM and maternal IC mediate associations between SES and child EF through a longitudinal secondary analysis.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F8696-8171-1448-B672-EDDF52581637}"/>
              </a:ext>
            </a:extLst>
          </p:cNvPr>
          <p:cNvSpPr txBox="1"/>
          <p:nvPr/>
        </p:nvSpPr>
        <p:spPr>
          <a:xfrm>
            <a:off x="840883" y="24399791"/>
            <a:ext cx="12989932" cy="12277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18787" indent="-718787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 mother-child dyads from the greater Rochester, NY area.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family income was $33,400 with one third reporting annual income below $23,000.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were 17-19 months at Wave 1, 3.5 years at Wave 2, and 5 years old at Wave 3. 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BLAH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b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  <a:p>
            <a:endParaRPr lang="en-US" sz="41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19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419C33-B3E2-CF4F-90A0-80E9D0EA853E}"/>
              </a:ext>
            </a:extLst>
          </p:cNvPr>
          <p:cNvSpPr txBox="1"/>
          <p:nvPr/>
        </p:nvSpPr>
        <p:spPr>
          <a:xfrm>
            <a:off x="14923218" y="9118917"/>
            <a:ext cx="21161829" cy="121263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Risk (SES) - Wave 1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Mt. Hope Demographic Interview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commonly used in studies at Mt. Hope Family Center with high-risk populations.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Executive Functioning (Maternal EF) - Wave 2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Stop-Signal Paradigm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IC, respond as quickly as possible to predetermined stimulus and avoid responding when stop signal is displayed.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 Span Task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WM, recall a string of numbers in forward/reverse order.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Executive Functioning (Child EF) - Wave 3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Backwards Word Span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verbal WM, recall target words in reverse order from which they were presented.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Day/Night Task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IC, respond with word that is opposite of displayed picture.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Simon Says Task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IC, respond only when “Simon says” precedes command.</a:t>
            </a:r>
          </a:p>
          <a:p>
            <a:pPr marL="2662174" lvl="1" indent="-745409">
              <a:buFont typeface="Arial" panose="020B0604020202020204" pitchFamily="34" charset="0"/>
              <a:buChar char="•"/>
            </a:pPr>
            <a:r>
              <a:rPr lang="en-US" sz="4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Corsi-Block Task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measure of spatial WM, mimic patterned sequence by tapping nine identical boxes.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125F5-7DD9-BF46-8B59-0BA0FE8F0102}"/>
              </a:ext>
            </a:extLst>
          </p:cNvPr>
          <p:cNvSpPr txBox="1"/>
          <p:nvPr/>
        </p:nvSpPr>
        <p:spPr>
          <a:xfrm>
            <a:off x="37165898" y="9118917"/>
            <a:ext cx="13028008" cy="717119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indicate that maternal WM, but not maternal IC, mediate associations between SES and child EF.</a:t>
            </a: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Emergence of heritability in EF becomes increasingly evident with mother-child WM associations appearing prior to and stronger than mother-child IC associations.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78688" indent="-778688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in expression results from increased capacity of WM and subsequent utilization of IC resources.</a:t>
            </a:r>
            <a:r>
              <a:rPr lang="en-US" sz="4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E3E3F0-B01F-8E4A-AB3E-5F2053D60C6D}"/>
              </a:ext>
            </a:extLst>
          </p:cNvPr>
          <p:cNvSpPr txBox="1"/>
          <p:nvPr/>
        </p:nvSpPr>
        <p:spPr>
          <a:xfrm>
            <a:off x="874054" y="8211790"/>
            <a:ext cx="12989955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A52653-43BB-4047-9034-B3099AE3C479}"/>
              </a:ext>
            </a:extLst>
          </p:cNvPr>
          <p:cNvSpPr txBox="1"/>
          <p:nvPr/>
        </p:nvSpPr>
        <p:spPr>
          <a:xfrm>
            <a:off x="840883" y="19775401"/>
            <a:ext cx="12989955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802D7E-A53A-514A-AC8A-5963227CDA14}"/>
              </a:ext>
            </a:extLst>
          </p:cNvPr>
          <p:cNvSpPr txBox="1"/>
          <p:nvPr/>
        </p:nvSpPr>
        <p:spPr>
          <a:xfrm>
            <a:off x="840883" y="23500368"/>
            <a:ext cx="12989932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A06277-F39C-E949-AA9E-431333645C2C}"/>
              </a:ext>
            </a:extLst>
          </p:cNvPr>
          <p:cNvSpPr txBox="1"/>
          <p:nvPr/>
        </p:nvSpPr>
        <p:spPr>
          <a:xfrm>
            <a:off x="14930965" y="8211790"/>
            <a:ext cx="21187835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4C500-8A00-CF47-8BA0-1DA85F54F5A3}"/>
              </a:ext>
            </a:extLst>
          </p:cNvPr>
          <p:cNvSpPr txBox="1"/>
          <p:nvPr/>
        </p:nvSpPr>
        <p:spPr>
          <a:xfrm>
            <a:off x="37165898" y="8211790"/>
            <a:ext cx="13028008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030665-D547-C941-910F-96C6A98E020E}"/>
              </a:ext>
            </a:extLst>
          </p:cNvPr>
          <p:cNvSpPr txBox="1"/>
          <p:nvPr/>
        </p:nvSpPr>
        <p:spPr>
          <a:xfrm>
            <a:off x="37124398" y="17197238"/>
            <a:ext cx="13028007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B2639-C4A1-3A4C-B275-26DCF64F3F7A}"/>
              </a:ext>
            </a:extLst>
          </p:cNvPr>
          <p:cNvSpPr txBox="1"/>
          <p:nvPr/>
        </p:nvSpPr>
        <p:spPr>
          <a:xfrm>
            <a:off x="37165898" y="18120568"/>
            <a:ext cx="13028007" cy="186204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Hughes, C. et al. (2004). Executive function in childhood: Development and disorder.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Development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205-230.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Ursache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et al. (2013). Emotional reactivity and regulation in infancy interact to predict executive functioning in early childhood.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Developmental Psychology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49(1), 127-137.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-Deckard, K. Family Matters: Intergenerational and Interpersonal Processes of Executive Function and Attentive Behavior.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 of Psychological Science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23(3), 230-236.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Roberts, R.J. Jr. et al. (1994). Prefrontal cognitive processes: Working memory and inhibition in an anti-saccade task.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Experimental Psychology: General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123, 372-393.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Evans, G.W. et al. (2005). The role of chaos in poverty and children’s socioemotional adjustment.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Science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16(7), 560-565.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Kao, K. et al. (2018). Relations between parent EF and child EF: The role of socioeconomic status and parenting on executive functioning in early childhood.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Translational Issues in Psychological Science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4(2), 122-137.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Sturge-Apple, M.L. et al. (2017). When Stress Gets Into Your Head: Socioeconomic Risk, Executive Functions, and Maternal Sensitivity Across Childrearing Contexts.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Family Psychology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31(2), 160-169.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Yan, N. (2016). Children’s resilience in the presence of mother’s depressive symptoms: Examining regulatory processes related to active agency.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and Youth Services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61, 90-100.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Cicchetti, D. &amp; Carlson, V. (1979). Demographics interview.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Unpublished measure, available from D. Cicchetti, University of Minnesota.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Verbruggen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et al. (2008). STOP-IT: Windows executable software for the stop-signal paradigm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Behavior Research Methods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40, 479-483.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Wechsler, D. (2008). Digit Span Forward, Backward, and Sequencing Tasks from the Wechsler Adult Intelligence Scale – Fourth Edition (WAIS-IV). San  Antonio, TX: NCS Pearson.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Weschler, D. (2011) Wechsler Abbreviated Scale of Intelligence – Second Edition (WASI-II). San Antonio, TX: NCS Pearson.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Gerstadt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C.L. et al. (1994). The relationship between cognition and action: performance of children 312-7-year-olds on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stroop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-like day-night test.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53(2), 129-153.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Carlson, S.M. &amp; Wang, T.S. (2007). Inhibitory control and emotion regulation in preschool children.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Development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22(4), 489-510.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Corsi, P.M. (1972).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memory and the medial temporal region of the brain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(Doctoral dissertation, McGill University) 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Cuevas, K. et al. (2013). A longitudinal intergenerational analysis of executive functions during early childhood. British Journal of Developmental Psychology, 32, 50-64.</a:t>
            </a:r>
          </a:p>
          <a:p>
            <a:pPr marL="246253" indent="-246253">
              <a:buFont typeface="+mj-lt"/>
              <a:buAutoNum type="arabicPeriod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Roncadin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et al. (2007). Developmental relations between working memory and inhibitory control.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Neuropsychological Society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13, 59-67.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CF3F01-D2CA-2443-AD40-DFDADF53DF2B}"/>
              </a:ext>
            </a:extLst>
          </p:cNvPr>
          <p:cNvSpPr txBox="1"/>
          <p:nvPr/>
        </p:nvSpPr>
        <p:spPr>
          <a:xfrm>
            <a:off x="14871230" y="21899222"/>
            <a:ext cx="21187835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21" name="Picture 20" descr="Logo&#10;&#10;Description automatically generated">
            <a:extLst>
              <a:ext uri="{FF2B5EF4-FFF2-40B4-BE49-F238E27FC236}">
                <a16:creationId xmlns:a16="http://schemas.microsoft.com/office/drawing/2014/main" id="{8551FA80-EEBC-1544-84C9-A73C4BC41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54" y="1643854"/>
            <a:ext cx="3967829" cy="381921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D627F67-AAF2-C64D-B662-44A0E4BED523}"/>
              </a:ext>
            </a:extLst>
          </p:cNvPr>
          <p:cNvSpPr txBox="1"/>
          <p:nvPr/>
        </p:nvSpPr>
        <p:spPr>
          <a:xfrm>
            <a:off x="14937671" y="32853851"/>
            <a:ext cx="21187835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C2D540-DF6F-804C-83F1-CB3947FA133E}"/>
              </a:ext>
            </a:extLst>
          </p:cNvPr>
          <p:cNvSpPr txBox="1"/>
          <p:nvPr/>
        </p:nvSpPr>
        <p:spPr>
          <a:xfrm>
            <a:off x="14937671" y="33777181"/>
            <a:ext cx="21147376" cy="36317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718787" indent="-718787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research was supported by the Meliora Psychology Research Fellowship.</a:t>
            </a:r>
          </a:p>
          <a:p>
            <a:pPr marL="718787" indent="-718787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original research study (Project CONNECT) was sponsored by the National Institute of Nursing Research.</a:t>
            </a:r>
          </a:p>
          <a:p>
            <a:pPr marL="718787" indent="-718787">
              <a:buFont typeface="Arial" panose="020B0604020202020204" pitchFamily="34" charset="0"/>
              <a:buChar char="•"/>
            </a:pPr>
            <a:r>
              <a:rPr lang="en-US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authors would like to thank participating families at Rochester’s Center for Research on Children and Families.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A8D66368-9FA9-F640-BD2D-D3625D540A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404172"/>
              </p:ext>
            </p:extLst>
          </p:nvPr>
        </p:nvGraphicFramePr>
        <p:xfrm>
          <a:off x="7760090" y="30339849"/>
          <a:ext cx="6096731" cy="63377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14196">
                  <a:extLst>
                    <a:ext uri="{9D8B030D-6E8A-4147-A177-3AD203B41FA5}">
                      <a16:colId xmlns:a16="http://schemas.microsoft.com/office/drawing/2014/main" val="1367136236"/>
                    </a:ext>
                  </a:extLst>
                </a:gridCol>
                <a:gridCol w="1882535">
                  <a:extLst>
                    <a:ext uri="{9D8B030D-6E8A-4147-A177-3AD203B41FA5}">
                      <a16:colId xmlns:a16="http://schemas.microsoft.com/office/drawing/2014/main" val="1632558067"/>
                    </a:ext>
                  </a:extLst>
                </a:gridCol>
              </a:tblGrid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than HS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b="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18.4%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337576"/>
                  </a:ext>
                </a:extLst>
              </a:tr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 Diploma/ GED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7999079"/>
                  </a:ext>
                </a:extLst>
              </a:tr>
              <a:tr h="12848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Vocational/Tech/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Partial College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224370"/>
                  </a:ext>
                </a:extLst>
              </a:tr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Associate’s Degree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440549"/>
                  </a:ext>
                </a:extLst>
              </a:tr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Bachelor’s Degree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077610"/>
                  </a:ext>
                </a:extLst>
              </a:tr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Master’s Degree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9430422"/>
                  </a:ext>
                </a:extLst>
              </a:tr>
              <a:tr h="842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Doctoral Degree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2.0%</a:t>
                      </a:r>
                    </a:p>
                  </a:txBody>
                  <a:tcPr marL="383357" marR="383357" marT="191679" marB="191679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3123"/>
                  </a:ext>
                </a:extLst>
              </a:tr>
            </a:tbl>
          </a:graphicData>
        </a:graphic>
      </p:graphicFrame>
      <p:pic>
        <p:nvPicPr>
          <p:cNvPr id="26" name="Picture 25" descr="Diagram&#10;&#10;Description automatically generated">
            <a:extLst>
              <a:ext uri="{FF2B5EF4-FFF2-40B4-BE49-F238E27FC236}">
                <a16:creationId xmlns:a16="http://schemas.microsoft.com/office/drawing/2014/main" id="{6A8E39DF-5FB6-4245-99B4-E8E4BC601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3218" y="22822552"/>
            <a:ext cx="21161829" cy="937739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B6F8825-3A0B-8944-81EE-F37BD472E27F}"/>
              </a:ext>
            </a:extLst>
          </p:cNvPr>
          <p:cNvSpPr txBox="1"/>
          <p:nvPr/>
        </p:nvSpPr>
        <p:spPr>
          <a:xfrm>
            <a:off x="840883" y="28884963"/>
            <a:ext cx="12989932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Characteristics</a:t>
            </a:r>
          </a:p>
        </p:txBody>
      </p:sp>
      <p:graphicFrame>
        <p:nvGraphicFramePr>
          <p:cNvPr id="27" name="Table 23">
            <a:extLst>
              <a:ext uri="{FF2B5EF4-FFF2-40B4-BE49-F238E27FC236}">
                <a16:creationId xmlns:a16="http://schemas.microsoft.com/office/drawing/2014/main" id="{C2557115-F279-FE4F-84CF-609C2F5E5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282754"/>
              </p:ext>
            </p:extLst>
          </p:nvPr>
        </p:nvGraphicFramePr>
        <p:xfrm>
          <a:off x="840883" y="30319106"/>
          <a:ext cx="6122736" cy="497835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198728">
                  <a:extLst>
                    <a:ext uri="{9D8B030D-6E8A-4147-A177-3AD203B41FA5}">
                      <a16:colId xmlns:a16="http://schemas.microsoft.com/office/drawing/2014/main" val="1367136236"/>
                    </a:ext>
                  </a:extLst>
                </a:gridCol>
                <a:gridCol w="2098446">
                  <a:extLst>
                    <a:ext uri="{9D8B030D-6E8A-4147-A177-3AD203B41FA5}">
                      <a16:colId xmlns:a16="http://schemas.microsoft.com/office/drawing/2014/main" val="1632558067"/>
                    </a:ext>
                  </a:extLst>
                </a:gridCol>
                <a:gridCol w="1825562">
                  <a:extLst>
                    <a:ext uri="{9D8B030D-6E8A-4147-A177-3AD203B41FA5}">
                      <a16:colId xmlns:a16="http://schemas.microsoft.com/office/drawing/2014/main" val="2046275700"/>
                    </a:ext>
                  </a:extLst>
                </a:gridCol>
              </a:tblGrid>
              <a:tr h="5491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900" dirty="0">
                        <a:ln>
                          <a:noFill/>
                        </a:ln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Mother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Child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1130337576"/>
                  </a:ext>
                </a:extLst>
              </a:tr>
              <a:tr h="830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Black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36.2%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36.2%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1567999079"/>
                  </a:ext>
                </a:extLst>
              </a:tr>
              <a:tr h="830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55.9%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47.4%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1899934768"/>
                  </a:ext>
                </a:extLst>
              </a:tr>
              <a:tr h="830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Biracial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3.3%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13.2%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2230134514"/>
                  </a:ext>
                </a:extLst>
              </a:tr>
              <a:tr h="830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8.0%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3.3%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2133163955"/>
                  </a:ext>
                </a:extLst>
              </a:tr>
              <a:tr h="8306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900" b="1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Latino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11.8%</a:t>
                      </a:r>
                    </a:p>
                  </a:txBody>
                  <a:tcPr marL="383357" marR="383357" marT="191679" marB="19167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900" dirty="0">
                          <a:ln>
                            <a:noFill/>
                          </a:ln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15.8%</a:t>
                      </a:r>
                    </a:p>
                  </a:txBody>
                  <a:tcPr marL="383357" marR="383357" marT="191679" marB="191679"/>
                </a:tc>
                <a:extLst>
                  <a:ext uri="{0D108BD9-81ED-4DB2-BD59-A6C34878D82A}">
                    <a16:rowId xmlns:a16="http://schemas.microsoft.com/office/drawing/2014/main" val="376910530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D40528F-51E3-4E4D-BE82-D1A90D0BDEA3}"/>
              </a:ext>
            </a:extLst>
          </p:cNvPr>
          <p:cNvSpPr txBox="1"/>
          <p:nvPr/>
        </p:nvSpPr>
        <p:spPr>
          <a:xfrm>
            <a:off x="840883" y="29809745"/>
            <a:ext cx="612273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Race/Ethnicity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0F8E42B-3961-3443-A143-C4018094526C}"/>
              </a:ext>
            </a:extLst>
          </p:cNvPr>
          <p:cNvSpPr txBox="1"/>
          <p:nvPr/>
        </p:nvSpPr>
        <p:spPr>
          <a:xfrm>
            <a:off x="7734084" y="29816627"/>
            <a:ext cx="6096731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Maternal Education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DB3F917-70E8-FD4F-B1B0-3C6EF5475D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46" r="9674" b="-709"/>
          <a:stretch/>
        </p:blipFill>
        <p:spPr>
          <a:xfrm>
            <a:off x="46174746" y="1324363"/>
            <a:ext cx="3967829" cy="445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29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1800</TotalTime>
  <Words>1184</Words>
  <Application>Microsoft Macintosh PowerPoint</Application>
  <PresentationFormat>Custom</PresentationFormat>
  <Paragraphs>104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Cascading Effects of Early Socioeconomic Risk on Child Executive  Functioning Through Maternal Working Memory and Inhibitory Control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Messina</dc:creator>
  <cp:lastModifiedBy>Alice Messina</cp:lastModifiedBy>
  <cp:revision>58</cp:revision>
  <dcterms:created xsi:type="dcterms:W3CDTF">2021-03-15T18:12:49Z</dcterms:created>
  <dcterms:modified xsi:type="dcterms:W3CDTF">2021-04-06T19:58:40Z</dcterms:modified>
</cp:coreProperties>
</file>